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50"/>
  </p:notesMasterIdLst>
  <p:sldIdLst>
    <p:sldId id="256" r:id="rId4"/>
    <p:sldId id="554" r:id="rId5"/>
    <p:sldId id="555" r:id="rId6"/>
    <p:sldId id="556" r:id="rId7"/>
    <p:sldId id="411" r:id="rId8"/>
    <p:sldId id="415" r:id="rId9"/>
    <p:sldId id="261" r:id="rId10"/>
    <p:sldId id="262" r:id="rId11"/>
    <p:sldId id="319" r:id="rId12"/>
    <p:sldId id="320" r:id="rId13"/>
    <p:sldId id="321" r:id="rId14"/>
    <p:sldId id="322" r:id="rId15"/>
    <p:sldId id="323" r:id="rId16"/>
    <p:sldId id="287" r:id="rId17"/>
    <p:sldId id="293" r:id="rId18"/>
    <p:sldId id="375" r:id="rId19"/>
    <p:sldId id="273" r:id="rId20"/>
    <p:sldId id="423" r:id="rId21"/>
    <p:sldId id="373" r:id="rId22"/>
    <p:sldId id="274" r:id="rId23"/>
    <p:sldId id="372" r:id="rId24"/>
    <p:sldId id="527" r:id="rId25"/>
    <p:sldId id="528" r:id="rId26"/>
    <p:sldId id="529" r:id="rId27"/>
    <p:sldId id="530" r:id="rId28"/>
    <p:sldId id="531" r:id="rId29"/>
    <p:sldId id="532" r:id="rId30"/>
    <p:sldId id="533" r:id="rId31"/>
    <p:sldId id="278" r:id="rId32"/>
    <p:sldId id="402" r:id="rId33"/>
    <p:sldId id="400" r:id="rId34"/>
    <p:sldId id="407" r:id="rId35"/>
    <p:sldId id="516" r:id="rId36"/>
    <p:sldId id="433" r:id="rId37"/>
    <p:sldId id="513" r:id="rId38"/>
    <p:sldId id="566" r:id="rId39"/>
    <p:sldId id="514" r:id="rId40"/>
    <p:sldId id="534" r:id="rId41"/>
    <p:sldId id="535" r:id="rId42"/>
    <p:sldId id="536" r:id="rId43"/>
    <p:sldId id="570" r:id="rId44"/>
    <p:sldId id="537" r:id="rId45"/>
    <p:sldId id="538" r:id="rId46"/>
    <p:sldId id="539" r:id="rId47"/>
    <p:sldId id="571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00"/>
    <a:srgbClr val="E5FFE5"/>
    <a:srgbClr val="11FF17"/>
    <a:srgbClr val="00CC00"/>
    <a:srgbClr val="CCFFCC"/>
    <a:srgbClr val="006C05"/>
    <a:srgbClr val="66CCFF"/>
    <a:srgbClr val="FF99C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9055" autoAdjust="0"/>
    <p:restoredTop sz="94286" autoAdjust="0"/>
  </p:normalViewPr>
  <p:slideViewPr>
    <p:cSldViewPr>
      <p:cViewPr varScale="1">
        <p:scale>
          <a:sx n="100" d="100"/>
          <a:sy n="100" d="100"/>
        </p:scale>
        <p:origin x="-9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62A4DD-4D6B-4B01-BDA6-BA2C632AB94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AF5EA4A3-34C7-4C25-B633-ED0E5FE67003}">
      <dgm:prSet phldrT="[Text]"/>
      <dgm:spPr>
        <a:solidFill>
          <a:srgbClr val="FF0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Cluster</a:t>
          </a:r>
          <a:endParaRPr lang="en-US" dirty="0"/>
        </a:p>
      </dgm:t>
    </dgm:pt>
    <dgm:pt modelId="{D5BEBA5C-B6CA-467B-A14C-3CF13137B089}" type="parTrans" cxnId="{F3ABB504-E84B-4289-8E38-6E2EA4EF8072}">
      <dgm:prSet/>
      <dgm:spPr/>
      <dgm:t>
        <a:bodyPr/>
        <a:lstStyle/>
        <a:p>
          <a:endParaRPr lang="en-US"/>
        </a:p>
      </dgm:t>
    </dgm:pt>
    <dgm:pt modelId="{399903ED-F0F7-448B-B25B-3CB433C6FD66}" type="sibTrans" cxnId="{F3ABB504-E84B-4289-8E38-6E2EA4EF8072}">
      <dgm:prSet/>
      <dgm:spPr/>
      <dgm:t>
        <a:bodyPr/>
        <a:lstStyle/>
        <a:p>
          <a:endParaRPr lang="en-US"/>
        </a:p>
      </dgm:t>
    </dgm:pt>
    <dgm:pt modelId="{13EA37F1-A1ED-4144-8727-FC89BC262742}">
      <dgm:prSet phldrT="[Text]"/>
      <dgm:spPr>
        <a:solidFill>
          <a:srgbClr val="FFC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LINQ</a:t>
          </a:r>
          <a:endParaRPr lang="en-US" dirty="0"/>
        </a:p>
      </dgm:t>
    </dgm:pt>
    <dgm:pt modelId="{333EA1C2-C734-4BEE-8782-7FCE247A1DA5}" type="parTrans" cxnId="{AFE7A828-54F3-4F27-B6C2-10A54D58E740}">
      <dgm:prSet/>
      <dgm:spPr/>
      <dgm:t>
        <a:bodyPr/>
        <a:lstStyle/>
        <a:p>
          <a:endParaRPr lang="en-US"/>
        </a:p>
      </dgm:t>
    </dgm:pt>
    <dgm:pt modelId="{9FAFD229-09A4-41C2-B9BA-1385ACE8460D}" type="sibTrans" cxnId="{AFE7A828-54F3-4F27-B6C2-10A54D58E740}">
      <dgm:prSet/>
      <dgm:spPr/>
      <dgm:t>
        <a:bodyPr/>
        <a:lstStyle/>
        <a:p>
          <a:endParaRPr lang="en-US"/>
        </a:p>
      </dgm:t>
    </dgm:pt>
    <dgm:pt modelId="{B66AC7A4-B61D-403D-99DC-F1FCAE81641A}">
      <dgm:prSet phldrT="[Text]"/>
      <dgm:spPr>
        <a:solidFill>
          <a:srgbClr val="00B0F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Dryad</a:t>
          </a:r>
          <a:endParaRPr lang="en-US" dirty="0"/>
        </a:p>
      </dgm:t>
    </dgm:pt>
    <dgm:pt modelId="{DCAA05C9-36B7-4601-AD11-2DB5DE5B56D6}" type="parTrans" cxnId="{9A98D6D5-E02B-4931-846E-38713F77CB87}">
      <dgm:prSet/>
      <dgm:spPr/>
      <dgm:t>
        <a:bodyPr/>
        <a:lstStyle/>
        <a:p>
          <a:endParaRPr lang="en-US"/>
        </a:p>
      </dgm:t>
    </dgm:pt>
    <dgm:pt modelId="{0B45D90B-E755-45D9-B2B7-4B493F99C468}" type="sibTrans" cxnId="{9A98D6D5-E02B-4931-846E-38713F77CB87}">
      <dgm:prSet/>
      <dgm:spPr/>
      <dgm:t>
        <a:bodyPr/>
        <a:lstStyle/>
        <a:p>
          <a:endParaRPr lang="en-US"/>
        </a:p>
      </dgm:t>
    </dgm:pt>
    <dgm:pt modelId="{D3FFE5D5-1F0B-4311-B6BB-B7C026E10F59}" type="pres">
      <dgm:prSet presAssocID="{AA62A4DD-4D6B-4B01-BDA6-BA2C632AB943}" presName="compositeShape" presStyleCnt="0">
        <dgm:presLayoutVars>
          <dgm:chMax val="7"/>
          <dgm:dir/>
          <dgm:resizeHandles val="exact"/>
        </dgm:presLayoutVars>
      </dgm:prSet>
      <dgm:spPr/>
    </dgm:pt>
    <dgm:pt modelId="{A51B61C9-179F-4A52-AB43-AF6A2F323D98}" type="pres">
      <dgm:prSet presAssocID="{AA62A4DD-4D6B-4B01-BDA6-BA2C632AB943}" presName="wedge1" presStyleLbl="node1" presStyleIdx="0" presStyleCnt="3"/>
      <dgm:spPr/>
      <dgm:t>
        <a:bodyPr/>
        <a:lstStyle/>
        <a:p>
          <a:endParaRPr lang="en-US"/>
        </a:p>
      </dgm:t>
    </dgm:pt>
    <dgm:pt modelId="{D587AF4B-73C3-4633-9BCD-8227CB593D3E}" type="pres">
      <dgm:prSet presAssocID="{AA62A4DD-4D6B-4B01-BDA6-BA2C632AB943}" presName="dummy1a" presStyleCnt="0"/>
      <dgm:spPr/>
    </dgm:pt>
    <dgm:pt modelId="{AC3E7A76-1B15-4D84-870C-7AEBAEF3C581}" type="pres">
      <dgm:prSet presAssocID="{AA62A4DD-4D6B-4B01-BDA6-BA2C632AB943}" presName="dummy1b" presStyleCnt="0"/>
      <dgm:spPr/>
    </dgm:pt>
    <dgm:pt modelId="{099B2E04-23B5-4011-9C86-4C68C445B062}" type="pres">
      <dgm:prSet presAssocID="{AA62A4DD-4D6B-4B01-BDA6-BA2C632AB94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92489-9E40-44BB-987D-97A966AA3172}" type="pres">
      <dgm:prSet presAssocID="{AA62A4DD-4D6B-4B01-BDA6-BA2C632AB943}" presName="wedge2" presStyleLbl="node1" presStyleIdx="1" presStyleCnt="3"/>
      <dgm:spPr/>
      <dgm:t>
        <a:bodyPr/>
        <a:lstStyle/>
        <a:p>
          <a:endParaRPr lang="en-US"/>
        </a:p>
      </dgm:t>
    </dgm:pt>
    <dgm:pt modelId="{3CF7F74C-5237-4A78-8201-074AAE1EE35D}" type="pres">
      <dgm:prSet presAssocID="{AA62A4DD-4D6B-4B01-BDA6-BA2C632AB943}" presName="dummy2a" presStyleCnt="0"/>
      <dgm:spPr/>
    </dgm:pt>
    <dgm:pt modelId="{193B219A-69AA-4E8D-A41E-24BDFEF1894B}" type="pres">
      <dgm:prSet presAssocID="{AA62A4DD-4D6B-4B01-BDA6-BA2C632AB943}" presName="dummy2b" presStyleCnt="0"/>
      <dgm:spPr/>
    </dgm:pt>
    <dgm:pt modelId="{F72D59DB-6EBB-49F9-ADCC-BF12969E241B}" type="pres">
      <dgm:prSet presAssocID="{AA62A4DD-4D6B-4B01-BDA6-BA2C632AB94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E3AF1-83FF-467A-A3E8-3072DAF9B787}" type="pres">
      <dgm:prSet presAssocID="{AA62A4DD-4D6B-4B01-BDA6-BA2C632AB943}" presName="wedge3" presStyleLbl="node1" presStyleIdx="2" presStyleCnt="3"/>
      <dgm:spPr/>
      <dgm:t>
        <a:bodyPr/>
        <a:lstStyle/>
        <a:p>
          <a:endParaRPr lang="en-US"/>
        </a:p>
      </dgm:t>
    </dgm:pt>
    <dgm:pt modelId="{EE17DCFA-E0A4-4060-A1F9-7E48DC9EC244}" type="pres">
      <dgm:prSet presAssocID="{AA62A4DD-4D6B-4B01-BDA6-BA2C632AB943}" presName="dummy3a" presStyleCnt="0"/>
      <dgm:spPr/>
    </dgm:pt>
    <dgm:pt modelId="{14DBF8E3-5286-4E5D-A6A9-6E84F7685D7A}" type="pres">
      <dgm:prSet presAssocID="{AA62A4DD-4D6B-4B01-BDA6-BA2C632AB943}" presName="dummy3b" presStyleCnt="0"/>
      <dgm:spPr/>
    </dgm:pt>
    <dgm:pt modelId="{4BB1AEDC-37FF-4FC0-8B21-2B577647CDEE}" type="pres">
      <dgm:prSet presAssocID="{AA62A4DD-4D6B-4B01-BDA6-BA2C632AB94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C5663-2BC0-4BC8-BC2D-04BDBD461EE0}" type="pres">
      <dgm:prSet presAssocID="{399903ED-F0F7-448B-B25B-3CB433C6FD66}" presName="arrowWedge1" presStyleLbl="fgSibTrans2D1" presStyleIdx="0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B797DBA5-3A46-48EB-9E1A-89CF03BA3ED3}" type="pres">
      <dgm:prSet presAssocID="{9FAFD229-09A4-41C2-B9BA-1385ACE8460D}" presName="arrowWedge2" presStyleLbl="fgSibTrans2D1" presStyleIdx="1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05E12AA9-6EE1-4517-9C77-348CEF9F216A}" type="pres">
      <dgm:prSet presAssocID="{0B45D90B-E755-45D9-B2B7-4B493F99C468}" presName="arrowWedge3" presStyleLbl="fgSibTrans2D1" presStyleIdx="2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</dgm:ptLst>
  <dgm:cxnLst>
    <dgm:cxn modelId="{AFE7A828-54F3-4F27-B6C2-10A54D58E740}" srcId="{AA62A4DD-4D6B-4B01-BDA6-BA2C632AB943}" destId="{13EA37F1-A1ED-4144-8727-FC89BC262742}" srcOrd="1" destOrd="0" parTransId="{333EA1C2-C734-4BEE-8782-7FCE247A1DA5}" sibTransId="{9FAFD229-09A4-41C2-B9BA-1385ACE8460D}"/>
    <dgm:cxn modelId="{D05E8D6F-8668-44A6-9FAE-D6701EAE7A80}" type="presOf" srcId="{AF5EA4A3-34C7-4C25-B633-ED0E5FE67003}" destId="{A51B61C9-179F-4A52-AB43-AF6A2F323D98}" srcOrd="0" destOrd="0" presId="urn:microsoft.com/office/officeart/2005/8/layout/cycle8"/>
    <dgm:cxn modelId="{6C811891-6604-426B-88EF-60BC35283CF7}" type="presOf" srcId="{B66AC7A4-B61D-403D-99DC-F1FCAE81641A}" destId="{580E3AF1-83FF-467A-A3E8-3072DAF9B787}" srcOrd="0" destOrd="0" presId="urn:microsoft.com/office/officeart/2005/8/layout/cycle8"/>
    <dgm:cxn modelId="{187B41B5-2946-4BE3-BF69-AB66F8702A81}" type="presOf" srcId="{AF5EA4A3-34C7-4C25-B633-ED0E5FE67003}" destId="{099B2E04-23B5-4011-9C86-4C68C445B062}" srcOrd="1" destOrd="0" presId="urn:microsoft.com/office/officeart/2005/8/layout/cycle8"/>
    <dgm:cxn modelId="{F3ABB504-E84B-4289-8E38-6E2EA4EF8072}" srcId="{AA62A4DD-4D6B-4B01-BDA6-BA2C632AB943}" destId="{AF5EA4A3-34C7-4C25-B633-ED0E5FE67003}" srcOrd="0" destOrd="0" parTransId="{D5BEBA5C-B6CA-467B-A14C-3CF13137B089}" sibTransId="{399903ED-F0F7-448B-B25B-3CB433C6FD66}"/>
    <dgm:cxn modelId="{9A98D6D5-E02B-4931-846E-38713F77CB87}" srcId="{AA62A4DD-4D6B-4B01-BDA6-BA2C632AB943}" destId="{B66AC7A4-B61D-403D-99DC-F1FCAE81641A}" srcOrd="2" destOrd="0" parTransId="{DCAA05C9-36B7-4601-AD11-2DB5DE5B56D6}" sibTransId="{0B45D90B-E755-45D9-B2B7-4B493F99C468}"/>
    <dgm:cxn modelId="{40FC0CC8-C046-414F-A2E8-88C294986626}" type="presOf" srcId="{13EA37F1-A1ED-4144-8727-FC89BC262742}" destId="{F72D59DB-6EBB-49F9-ADCC-BF12969E241B}" srcOrd="1" destOrd="0" presId="urn:microsoft.com/office/officeart/2005/8/layout/cycle8"/>
    <dgm:cxn modelId="{E70E9A95-6815-43EA-AFD0-85DAF2FF3A86}" type="presOf" srcId="{AA62A4DD-4D6B-4B01-BDA6-BA2C632AB943}" destId="{D3FFE5D5-1F0B-4311-B6BB-B7C026E10F59}" srcOrd="0" destOrd="0" presId="urn:microsoft.com/office/officeart/2005/8/layout/cycle8"/>
    <dgm:cxn modelId="{0DC772AF-9CCD-4EA1-A085-42975347B87E}" type="presOf" srcId="{B66AC7A4-B61D-403D-99DC-F1FCAE81641A}" destId="{4BB1AEDC-37FF-4FC0-8B21-2B577647CDEE}" srcOrd="1" destOrd="0" presId="urn:microsoft.com/office/officeart/2005/8/layout/cycle8"/>
    <dgm:cxn modelId="{5DF23ABC-F54F-45DB-A1DA-4977CBCE60E8}" type="presOf" srcId="{13EA37F1-A1ED-4144-8727-FC89BC262742}" destId="{C9D92489-9E40-44BB-987D-97A966AA3172}" srcOrd="0" destOrd="0" presId="urn:microsoft.com/office/officeart/2005/8/layout/cycle8"/>
    <dgm:cxn modelId="{64DFE01A-5F6C-4A0F-998D-0A1D3AFE8FAE}" type="presParOf" srcId="{D3FFE5D5-1F0B-4311-B6BB-B7C026E10F59}" destId="{A51B61C9-179F-4A52-AB43-AF6A2F323D98}" srcOrd="0" destOrd="0" presId="urn:microsoft.com/office/officeart/2005/8/layout/cycle8"/>
    <dgm:cxn modelId="{0FC32325-1F55-4D44-BDC9-11C2097B43BD}" type="presParOf" srcId="{D3FFE5D5-1F0B-4311-B6BB-B7C026E10F59}" destId="{D587AF4B-73C3-4633-9BCD-8227CB593D3E}" srcOrd="1" destOrd="0" presId="urn:microsoft.com/office/officeart/2005/8/layout/cycle8"/>
    <dgm:cxn modelId="{5D3F743D-0471-40CC-9B7A-E7055C656393}" type="presParOf" srcId="{D3FFE5D5-1F0B-4311-B6BB-B7C026E10F59}" destId="{AC3E7A76-1B15-4D84-870C-7AEBAEF3C581}" srcOrd="2" destOrd="0" presId="urn:microsoft.com/office/officeart/2005/8/layout/cycle8"/>
    <dgm:cxn modelId="{C9C33597-5E94-47B0-96B7-55342F4A0CD8}" type="presParOf" srcId="{D3FFE5D5-1F0B-4311-B6BB-B7C026E10F59}" destId="{099B2E04-23B5-4011-9C86-4C68C445B062}" srcOrd="3" destOrd="0" presId="urn:microsoft.com/office/officeart/2005/8/layout/cycle8"/>
    <dgm:cxn modelId="{62E960B7-1AA5-494B-95A8-3C68F0BFD98E}" type="presParOf" srcId="{D3FFE5D5-1F0B-4311-B6BB-B7C026E10F59}" destId="{C9D92489-9E40-44BB-987D-97A966AA3172}" srcOrd="4" destOrd="0" presId="urn:microsoft.com/office/officeart/2005/8/layout/cycle8"/>
    <dgm:cxn modelId="{A7B9B8E5-13AF-43BD-89EC-E699BEEF1E9F}" type="presParOf" srcId="{D3FFE5D5-1F0B-4311-B6BB-B7C026E10F59}" destId="{3CF7F74C-5237-4A78-8201-074AAE1EE35D}" srcOrd="5" destOrd="0" presId="urn:microsoft.com/office/officeart/2005/8/layout/cycle8"/>
    <dgm:cxn modelId="{2A2E16ED-DC55-4786-BEE1-6EFAF7BDFE4A}" type="presParOf" srcId="{D3FFE5D5-1F0B-4311-B6BB-B7C026E10F59}" destId="{193B219A-69AA-4E8D-A41E-24BDFEF1894B}" srcOrd="6" destOrd="0" presId="urn:microsoft.com/office/officeart/2005/8/layout/cycle8"/>
    <dgm:cxn modelId="{01A36725-8243-4C2A-B5EF-61D4135B549E}" type="presParOf" srcId="{D3FFE5D5-1F0B-4311-B6BB-B7C026E10F59}" destId="{F72D59DB-6EBB-49F9-ADCC-BF12969E241B}" srcOrd="7" destOrd="0" presId="urn:microsoft.com/office/officeart/2005/8/layout/cycle8"/>
    <dgm:cxn modelId="{A750B0BD-B42C-4FDE-B79F-5375CECF022A}" type="presParOf" srcId="{D3FFE5D5-1F0B-4311-B6BB-B7C026E10F59}" destId="{580E3AF1-83FF-467A-A3E8-3072DAF9B787}" srcOrd="8" destOrd="0" presId="urn:microsoft.com/office/officeart/2005/8/layout/cycle8"/>
    <dgm:cxn modelId="{84FCD45B-ADE2-462D-8DE0-6426826908C8}" type="presParOf" srcId="{D3FFE5D5-1F0B-4311-B6BB-B7C026E10F59}" destId="{EE17DCFA-E0A4-4060-A1F9-7E48DC9EC244}" srcOrd="9" destOrd="0" presId="urn:microsoft.com/office/officeart/2005/8/layout/cycle8"/>
    <dgm:cxn modelId="{5D0F1226-4E66-4D8E-85F2-4FB781AEBE20}" type="presParOf" srcId="{D3FFE5D5-1F0B-4311-B6BB-B7C026E10F59}" destId="{14DBF8E3-5286-4E5D-A6A9-6E84F7685D7A}" srcOrd="10" destOrd="0" presId="urn:microsoft.com/office/officeart/2005/8/layout/cycle8"/>
    <dgm:cxn modelId="{B84DAF94-8AF2-48FC-BBB5-8BC9D1E557D7}" type="presParOf" srcId="{D3FFE5D5-1F0B-4311-B6BB-B7C026E10F59}" destId="{4BB1AEDC-37FF-4FC0-8B21-2B577647CDEE}" srcOrd="11" destOrd="0" presId="urn:microsoft.com/office/officeart/2005/8/layout/cycle8"/>
    <dgm:cxn modelId="{6EFBFE7F-D2EA-4A56-BA6C-5B9AF7F9D8C9}" type="presParOf" srcId="{D3FFE5D5-1F0B-4311-B6BB-B7C026E10F59}" destId="{265C5663-2BC0-4BC8-BC2D-04BDBD461EE0}" srcOrd="12" destOrd="0" presId="urn:microsoft.com/office/officeart/2005/8/layout/cycle8"/>
    <dgm:cxn modelId="{2B88F286-AAFC-4E6D-B2E8-225839C6FAA0}" type="presParOf" srcId="{D3FFE5D5-1F0B-4311-B6BB-B7C026E10F59}" destId="{B797DBA5-3A46-48EB-9E1A-89CF03BA3ED3}" srcOrd="13" destOrd="0" presId="urn:microsoft.com/office/officeart/2005/8/layout/cycle8"/>
    <dgm:cxn modelId="{18126563-C74D-4063-9F51-74089AE3CDDE}" type="presParOf" srcId="{D3FFE5D5-1F0B-4311-B6BB-B7C026E10F59}" destId="{05E12AA9-6EE1-4517-9C77-348CEF9F216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B61C9-179F-4A52-AB43-AF6A2F323D98}">
      <dsp:nvSpPr>
        <dsp:cNvPr id="0" name=""/>
        <dsp:cNvSpPr/>
      </dsp:nvSpPr>
      <dsp:spPr>
        <a:xfrm>
          <a:off x="370712" y="285750"/>
          <a:ext cx="3200400" cy="3200400"/>
        </a:xfrm>
        <a:prstGeom prst="pie">
          <a:avLst>
            <a:gd name="adj1" fmla="val 16200000"/>
            <a:gd name="adj2" fmla="val 180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Cluster</a:t>
          </a:r>
          <a:endParaRPr lang="en-US" sz="2900" kern="1200" dirty="0"/>
        </a:p>
      </dsp:txBody>
      <dsp:txXfrm>
        <a:off x="2057399" y="963930"/>
        <a:ext cx="1143000" cy="952500"/>
      </dsp:txXfrm>
    </dsp:sp>
    <dsp:sp modelId="{C9D92489-9E40-44BB-987D-97A966AA3172}">
      <dsp:nvSpPr>
        <dsp:cNvPr id="0" name=""/>
        <dsp:cNvSpPr/>
      </dsp:nvSpPr>
      <dsp:spPr>
        <a:xfrm>
          <a:off x="304799" y="400050"/>
          <a:ext cx="3200400" cy="3200400"/>
        </a:xfrm>
        <a:prstGeom prst="pie">
          <a:avLst>
            <a:gd name="adj1" fmla="val 1800000"/>
            <a:gd name="adj2" fmla="val 90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LINQ</a:t>
          </a:r>
          <a:endParaRPr lang="en-US" sz="2900" kern="1200" dirty="0"/>
        </a:p>
      </dsp:txBody>
      <dsp:txXfrm>
        <a:off x="1066799" y="2476500"/>
        <a:ext cx="1714500" cy="838200"/>
      </dsp:txXfrm>
    </dsp:sp>
    <dsp:sp modelId="{580E3AF1-83FF-467A-A3E8-3072DAF9B787}">
      <dsp:nvSpPr>
        <dsp:cNvPr id="0" name=""/>
        <dsp:cNvSpPr/>
      </dsp:nvSpPr>
      <dsp:spPr>
        <a:xfrm>
          <a:off x="238886" y="285750"/>
          <a:ext cx="3200400" cy="3200400"/>
        </a:xfrm>
        <a:prstGeom prst="pie">
          <a:avLst>
            <a:gd name="adj1" fmla="val 9000000"/>
            <a:gd name="adj2" fmla="val 162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Dryad</a:t>
          </a:r>
          <a:endParaRPr lang="en-US" sz="2900" kern="1200" dirty="0"/>
        </a:p>
      </dsp:txBody>
      <dsp:txXfrm>
        <a:off x="609599" y="963930"/>
        <a:ext cx="1143000" cy="952500"/>
      </dsp:txXfrm>
    </dsp:sp>
    <dsp:sp modelId="{265C5663-2BC0-4BC8-BC2D-04BDBD461EE0}">
      <dsp:nvSpPr>
        <dsp:cNvPr id="0" name=""/>
        <dsp:cNvSpPr/>
      </dsp:nvSpPr>
      <dsp:spPr>
        <a:xfrm>
          <a:off x="172857" y="87629"/>
          <a:ext cx="3596640" cy="359664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7DBA5-3A46-48EB-9E1A-89CF03BA3ED3}">
      <dsp:nvSpPr>
        <dsp:cNvPr id="0" name=""/>
        <dsp:cNvSpPr/>
      </dsp:nvSpPr>
      <dsp:spPr>
        <a:xfrm>
          <a:off x="106679" y="201727"/>
          <a:ext cx="3596640" cy="359664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12AA9-6EE1-4517-9C77-348CEF9F216A}">
      <dsp:nvSpPr>
        <dsp:cNvPr id="0" name=""/>
        <dsp:cNvSpPr/>
      </dsp:nvSpPr>
      <dsp:spPr>
        <a:xfrm>
          <a:off x="40502" y="87629"/>
          <a:ext cx="3596640" cy="359664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AA855-16B7-4C44-ACF0-2E0D09D66397}" type="datetimeFigureOut">
              <a:rPr lang="en-US" smtClean="0"/>
              <a:pPr/>
              <a:t>12/2/2011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7E840-D46B-47CF-ABE3-E28492389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optimized for: throughput,</a:t>
            </a:r>
            <a:r>
              <a:rPr lang="en-US" baseline="0" dirty="0" smtClean="0"/>
              <a:t> data-parallel computation, in a private data-center.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Integrated Query is an extension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which allows one to write declarative computations on collections (green part).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translates LINQ programs into Dryad computations:</a:t>
            </a:r>
          </a:p>
          <a:p>
            <a:pPr rtl="0"/>
            <a:r>
              <a:rPr lang="en-US" dirty="0" smtClean="0"/>
              <a:t>- C# and LINQ data objects become distributed partitioned files. </a:t>
            </a:r>
          </a:p>
          <a:p>
            <a:pPr rtl="0"/>
            <a:r>
              <a:rPr lang="en-US" dirty="0" smtClean="0"/>
              <a:t>- LINQ queries become distributed Dryad jobs. </a:t>
            </a:r>
          </a:p>
          <a:p>
            <a:pPr rtl="0"/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C# methods become code running on the vertices of a Dryad job.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complicated, even iterative algorithms, can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bottom</a:t>
            </a:r>
            <a:r>
              <a:rPr lang="en-US" baseline="0" dirty="0" smtClean="0"/>
              <a:t> LINQ to HPC uses LINQ to run the computation in parallel on multiple 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believe that Dryad and LINQ to HPC are a great foundation for cluster computing.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same way as the Unix shell does not understand the pipeline running on top, but manages its execution (i.e., killing processes when one</a:t>
            </a:r>
            <a:r>
              <a:rPr lang="en-US" baseline="0" dirty="0" smtClean="0"/>
              <a:t> exits), Dryad does not understand the job running on 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a generalization of the Unix piping mechanism: instead of </a:t>
            </a:r>
            <a:r>
              <a:rPr lang="en-US" dirty="0" err="1" smtClean="0"/>
              <a:t>uni</a:t>
            </a:r>
            <a:r>
              <a:rPr lang="en-US" dirty="0" smtClean="0"/>
              <a:t>-dimensional (chain) pipelines, it provides two-dimensional pipelines.</a:t>
            </a:r>
            <a:r>
              <a:rPr lang="en-US" baseline="0" dirty="0" smtClean="0"/>
              <a:t> The unit is still a process connected by a point-to-point channel, but the processes are replicated.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possible schedule of a Dryad job using 2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Unix pipeline is generalized 3</a:t>
            </a:r>
            <a:r>
              <a:rPr lang="en-US" baseline="0" dirty="0" smtClean="0"/>
              <a:t>-ways:</a:t>
            </a:r>
          </a:p>
          <a:p>
            <a:pPr>
              <a:buFontTx/>
              <a:buChar char="-"/>
            </a:pPr>
            <a:r>
              <a:rPr lang="en-US" baseline="0" dirty="0" smtClean="0"/>
              <a:t>2D instead of 1D</a:t>
            </a:r>
          </a:p>
          <a:p>
            <a:pPr>
              <a:buFontTx/>
              <a:buChar char="-"/>
            </a:pPr>
            <a:r>
              <a:rPr lang="en-US" baseline="0" dirty="0" smtClean="0"/>
              <a:t> spans multiple machines</a:t>
            </a:r>
          </a:p>
          <a:p>
            <a:pPr>
              <a:buFontTx/>
              <a:buChar char="-"/>
            </a:pPr>
            <a:r>
              <a:rPr lang="en-US" baseline="0" dirty="0" smtClean="0"/>
              <a:t> resources are virtualized: you can run the same large job on many or few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basic Dryad</a:t>
            </a:r>
            <a:r>
              <a:rPr lang="en-US" baseline="0" dirty="0" smtClean="0"/>
              <a:t> terminology.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brain of a Dryad job is a centralized</a:t>
            </a:r>
            <a:r>
              <a:rPr lang="en-US" baseline="0" dirty="0" smtClean="0"/>
              <a:t> </a:t>
            </a:r>
            <a:r>
              <a:rPr lang="en-US" dirty="0" smtClean="0"/>
              <a:t>graph manager, which maintains a complete state of the job.</a:t>
            </a:r>
          </a:p>
          <a:p>
            <a:r>
              <a:rPr lang="en-US" dirty="0" smtClean="0"/>
              <a:t>The GM controls the processes running</a:t>
            </a:r>
            <a:r>
              <a:rPr lang="en-US" baseline="0" dirty="0" smtClean="0"/>
              <a:t> on a cluster, but never exchanges data with them.</a:t>
            </a:r>
          </a:p>
          <a:p>
            <a:r>
              <a:rPr lang="en-US" baseline="0" dirty="0" smtClean="0"/>
              <a:t>(The data plane is completely separated from the control plane.)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Vertex</a:t>
            </a:r>
            <a:r>
              <a:rPr lang="en-US" baseline="0" dirty="0" smtClean="0"/>
              <a:t> failures and channel failures are handled differently.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adds a wealth of features on top of plain</a:t>
            </a:r>
            <a:r>
              <a:rPr lang="en-US" baseline="0" dirty="0" smtClean="0"/>
              <a:t> Dryad.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AEE52-D5DF-4D7D-ACB0-2E145CC45F27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1C4-4CB9-48FA-B251-BFFA2FECBFEA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A1ED-4D11-4138-A47F-7EA44E96657A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6BA1-D93D-4992-B038-EF13399F017E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AC1-8F67-4226-989F-39E93B5E6C99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0283-1D15-403A-B621-CC9BA4FE4C75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C644-DA60-4DB6-B43C-F28BD7CDD468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9EF8-2834-445F-8112-2AD12360656C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7AC4-FD1C-4FC7-A2FA-BEC7F1106084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B0D6-91B5-481F-9D87-CC98E7E45FB7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73FC-6CEF-497B-8E5C-E715994E9949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3C35E-93D5-477E-87AF-0445F37D865A}" type="datetime1">
              <a:rPr lang="en-US" smtClean="0"/>
              <a:pPr/>
              <a:t>12/2/2011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3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upload.wikimedia.org/wikipedia/commons/0/0f/Dryad1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Evelyn_De_Morga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/>
          <a:lstStyle/>
          <a:p>
            <a:r>
              <a:rPr lang="en-US" b="1" dirty="0"/>
              <a:t>Programming clusters with DryadLINQ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8534400" cy="2133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Mihai Budiu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Microsoft  Research, Silicon Valley</a:t>
            </a:r>
          </a:p>
          <a:p>
            <a:endParaRPr lang="en-US" dirty="0" smtClean="0"/>
          </a:p>
          <a:p>
            <a:r>
              <a:rPr lang="en-US" b="1" dirty="0"/>
              <a:t>HPC &amp; GPU Supercomputing Group of Silicon Valley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b="1" dirty="0" smtClean="0"/>
              <a:t> </a:t>
            </a:r>
            <a:r>
              <a:rPr lang="en-US" b="1" dirty="0" smtClean="0"/>
              <a:t>Dec 5</a:t>
            </a:r>
            <a:r>
              <a:rPr lang="en-US" b="1" dirty="0" smtClean="0"/>
              <a:t>, </a:t>
            </a:r>
            <a:r>
              <a:rPr lang="en-US" b="1" dirty="0" smtClean="0"/>
              <a:t>2011</a:t>
            </a:r>
            <a:endParaRPr lang="en-US" dirty="0" smtClean="0"/>
          </a:p>
        </p:txBody>
      </p:sp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2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2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2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2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2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196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352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9624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  <p:pic>
        <p:nvPicPr>
          <p:cNvPr id="4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495800"/>
            <a:ext cx="481434" cy="468630"/>
          </a:xfrm>
          <a:prstGeom prst="rect">
            <a:avLst/>
          </a:prstGeom>
          <a:noFill/>
        </p:spPr>
      </p:pic>
      <p:pic>
        <p:nvPicPr>
          <p:cNvPr id="46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800600"/>
            <a:ext cx="281940" cy="48768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2895600" y="1219200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2D DAG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multi-machine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virtualized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191000" y="2514600"/>
            <a:ext cx="1219200" cy="3429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Job Structure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19600" y="31242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perl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026024" y="3510915"/>
            <a:ext cx="916352" cy="671786"/>
          </a:xfrm>
          <a:prstGeom prst="curvedConnector3">
            <a:avLst>
              <a:gd name="adj1" fmla="val 361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390900"/>
            <a:ext cx="717176" cy="653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181600" y="3390900"/>
            <a:ext cx="806824" cy="12630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19600" y="4038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19600" y="4800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305300"/>
            <a:ext cx="717176" cy="4248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17176" cy="337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181600" y="4653915"/>
            <a:ext cx="806824" cy="4133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181600" y="4305300"/>
            <a:ext cx="806824" cy="3486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181600" y="3390900"/>
            <a:ext cx="806824" cy="196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181600" y="3587115"/>
            <a:ext cx="806824" cy="718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181600" y="3587115"/>
            <a:ext cx="806824" cy="1480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76200" y="2209800"/>
            <a:ext cx="947695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Input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447800" y="5638800"/>
            <a:ext cx="1802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Vertices </a:t>
            </a:r>
            <a:br>
              <a:rPr lang="en-US" sz="2800" i="1" dirty="0" smtClean="0"/>
            </a:br>
            <a:r>
              <a:rPr lang="en-US" sz="2800" i="1" dirty="0" smtClean="0"/>
              <a:t>(processes)</a:t>
            </a:r>
            <a:endParaRPr lang="en-US" sz="2800" i="1" dirty="0"/>
          </a:p>
        </p:txBody>
      </p:sp>
      <p:cxnSp>
        <p:nvCxnSpPr>
          <p:cNvPr id="50" name="Straight Arrow Connector 49"/>
          <p:cNvCxnSpPr>
            <a:stCxn id="49" idx="0"/>
            <a:endCxn id="15" idx="2"/>
          </p:cNvCxnSpPr>
          <p:nvPr/>
        </p:nvCxnSpPr>
        <p:spPr>
          <a:xfrm rot="16200000" flipV="1">
            <a:off x="1822349" y="5111851"/>
            <a:ext cx="381000" cy="67289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  <a:endCxn id="16" idx="2"/>
          </p:cNvCxnSpPr>
          <p:nvPr/>
        </p:nvCxnSpPr>
        <p:spPr>
          <a:xfrm rot="5400000" flipH="1" flipV="1">
            <a:off x="2514368" y="4831745"/>
            <a:ext cx="641985" cy="97212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930206" y="2590800"/>
            <a:ext cx="1213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Output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2057400" y="205740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Channels</a:t>
            </a:r>
            <a:endParaRPr lang="en-US" sz="2800" i="1" dirty="0"/>
          </a:p>
        </p:txBody>
      </p:sp>
      <p:cxnSp>
        <p:nvCxnSpPr>
          <p:cNvPr id="59" name="Straight Arrow Connector 58"/>
          <p:cNvCxnSpPr>
            <a:stCxn id="58" idx="2"/>
          </p:cNvCxnSpPr>
          <p:nvPr/>
        </p:nvCxnSpPr>
        <p:spPr>
          <a:xfrm rot="5400000">
            <a:off x="2084993" y="3010228"/>
            <a:ext cx="1153182" cy="29396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19600" y="2514600"/>
            <a:ext cx="100206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</a:t>
            </a:r>
            <a:endParaRPr lang="en-US" sz="2800" i="1" dirty="0"/>
          </a:p>
        </p:txBody>
      </p:sp>
      <p:pic>
        <p:nvPicPr>
          <p:cNvPr id="6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66" name="Straight Arrow Connector 65"/>
          <p:cNvCxnSpPr>
            <a:stCxn id="16" idx="3"/>
            <a:endCxn id="19" idx="1"/>
          </p:cNvCxnSpPr>
          <p:nvPr/>
        </p:nvCxnSpPr>
        <p:spPr>
          <a:xfrm flipV="1">
            <a:off x="3702424" y="4653915"/>
            <a:ext cx="2286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3"/>
            <a:endCxn id="8" idx="1"/>
          </p:cNvCxnSpPr>
          <p:nvPr/>
        </p:nvCxnSpPr>
        <p:spPr>
          <a:xfrm flipV="1">
            <a:off x="3702424" y="3587115"/>
            <a:ext cx="2286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"/>
          <p:cNvCxnSpPr>
            <a:stCxn id="5" idx="3"/>
          </p:cNvCxnSpPr>
          <p:nvPr/>
        </p:nvCxnSpPr>
        <p:spPr>
          <a:xfrm>
            <a:off x="2026024" y="3510915"/>
            <a:ext cx="934459" cy="41828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65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8" idx="2"/>
          </p:cNvCxnSpPr>
          <p:nvPr/>
        </p:nvCxnSpPr>
        <p:spPr>
          <a:xfrm rot="16200000" flipH="1">
            <a:off x="2846993" y="2542193"/>
            <a:ext cx="1153180" cy="123003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694374"/>
            <a:ext cx="691911" cy="1020626"/>
          </a:xfrm>
          <a:prstGeom prst="rect">
            <a:avLst/>
          </a:prstGeom>
          <a:noFill/>
        </p:spPr>
      </p:pic>
      <p:pic>
        <p:nvPicPr>
          <p:cNvPr id="73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694374"/>
            <a:ext cx="691911" cy="1020626"/>
          </a:xfrm>
          <a:prstGeom prst="rect">
            <a:avLst/>
          </a:prstGeom>
          <a:noFill/>
        </p:spPr>
      </p:pic>
      <p:sp>
        <p:nvSpPr>
          <p:cNvPr id="75" name="Freeform 74"/>
          <p:cNvSpPr/>
          <p:nvPr/>
        </p:nvSpPr>
        <p:spPr>
          <a:xfrm>
            <a:off x="606640" y="3151573"/>
            <a:ext cx="7459463" cy="997505"/>
          </a:xfrm>
          <a:custGeom>
            <a:avLst/>
            <a:gdLst>
              <a:gd name="connsiteX0" fmla="*/ 538579 w 7739849"/>
              <a:gd name="connsiteY0" fmla="*/ 328474 h 985421"/>
              <a:gd name="connsiteX1" fmla="*/ 645111 w 7739849"/>
              <a:gd name="connsiteY1" fmla="*/ 168676 h 985421"/>
              <a:gd name="connsiteX2" fmla="*/ 2074416 w 7739849"/>
              <a:gd name="connsiteY2" fmla="*/ 168676 h 985421"/>
              <a:gd name="connsiteX3" fmla="*/ 4071892 w 7739849"/>
              <a:gd name="connsiteY3" fmla="*/ 239697 h 985421"/>
              <a:gd name="connsiteX4" fmla="*/ 7187954 w 7739849"/>
              <a:gd name="connsiteY4" fmla="*/ 62144 h 985421"/>
              <a:gd name="connsiteX5" fmla="*/ 7383263 w 7739849"/>
              <a:gd name="connsiteY5" fmla="*/ 612559 h 985421"/>
              <a:gd name="connsiteX6" fmla="*/ 6051612 w 7739849"/>
              <a:gd name="connsiteY6" fmla="*/ 941033 h 985421"/>
              <a:gd name="connsiteX7" fmla="*/ 3876583 w 7739849"/>
              <a:gd name="connsiteY7" fmla="*/ 878889 h 985421"/>
              <a:gd name="connsiteX8" fmla="*/ 538579 w 7739849"/>
              <a:gd name="connsiteY8" fmla="*/ 328474 h 9854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60516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58992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48924"/>
              <a:gd name="connsiteX1" fmla="*/ 645111 w 7739849"/>
              <a:gd name="connsiteY1" fmla="*/ 168676 h 948924"/>
              <a:gd name="connsiteX2" fmla="*/ 2074416 w 7739849"/>
              <a:gd name="connsiteY2" fmla="*/ 168676 h 948924"/>
              <a:gd name="connsiteX3" fmla="*/ 4071892 w 7739849"/>
              <a:gd name="connsiteY3" fmla="*/ 239697 h 948924"/>
              <a:gd name="connsiteX4" fmla="*/ 7187954 w 7739849"/>
              <a:gd name="connsiteY4" fmla="*/ 62144 h 948924"/>
              <a:gd name="connsiteX5" fmla="*/ 7383263 w 7739849"/>
              <a:gd name="connsiteY5" fmla="*/ 612559 h 948924"/>
              <a:gd name="connsiteX6" fmla="*/ 7374385 w 7739849"/>
              <a:gd name="connsiteY6" fmla="*/ 773837 h 948924"/>
              <a:gd name="connsiteX7" fmla="*/ 5899212 w 7739849"/>
              <a:gd name="connsiteY7" fmla="*/ 941033 h 948924"/>
              <a:gd name="connsiteX8" fmla="*/ 3876583 w 7739849"/>
              <a:gd name="connsiteY8" fmla="*/ 726489 h 948924"/>
              <a:gd name="connsiteX9" fmla="*/ 538579 w 77398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647127"/>
              <a:gd name="connsiteY0" fmla="*/ 328474 h 948924"/>
              <a:gd name="connsiteX1" fmla="*/ 645111 w 7647127"/>
              <a:gd name="connsiteY1" fmla="*/ 168676 h 948924"/>
              <a:gd name="connsiteX2" fmla="*/ 2074416 w 7647127"/>
              <a:gd name="connsiteY2" fmla="*/ 168676 h 948924"/>
              <a:gd name="connsiteX3" fmla="*/ 4071892 w 7647127"/>
              <a:gd name="connsiteY3" fmla="*/ 239697 h 948924"/>
              <a:gd name="connsiteX4" fmla="*/ 6883154 w 7647127"/>
              <a:gd name="connsiteY4" fmla="*/ 62144 h 948924"/>
              <a:gd name="connsiteX5" fmla="*/ 7535663 w 7647127"/>
              <a:gd name="connsiteY5" fmla="*/ 612559 h 948924"/>
              <a:gd name="connsiteX6" fmla="*/ 7374385 w 7647127"/>
              <a:gd name="connsiteY6" fmla="*/ 773837 h 948924"/>
              <a:gd name="connsiteX7" fmla="*/ 5899212 w 7647127"/>
              <a:gd name="connsiteY7" fmla="*/ 941033 h 948924"/>
              <a:gd name="connsiteX8" fmla="*/ 3876583 w 7647127"/>
              <a:gd name="connsiteY8" fmla="*/ 726489 h 948924"/>
              <a:gd name="connsiteX9" fmla="*/ 538579 w 7647127"/>
              <a:gd name="connsiteY9" fmla="*/ 328474 h 948924"/>
              <a:gd name="connsiteX0" fmla="*/ 538579 w 7535663"/>
              <a:gd name="connsiteY0" fmla="*/ 328474 h 960021"/>
              <a:gd name="connsiteX1" fmla="*/ 645111 w 7535663"/>
              <a:gd name="connsiteY1" fmla="*/ 168676 h 960021"/>
              <a:gd name="connsiteX2" fmla="*/ 2074416 w 7535663"/>
              <a:gd name="connsiteY2" fmla="*/ 168676 h 960021"/>
              <a:gd name="connsiteX3" fmla="*/ 4071892 w 7535663"/>
              <a:gd name="connsiteY3" fmla="*/ 239697 h 960021"/>
              <a:gd name="connsiteX4" fmla="*/ 6883154 w 7535663"/>
              <a:gd name="connsiteY4" fmla="*/ 62144 h 960021"/>
              <a:gd name="connsiteX5" fmla="*/ 7535663 w 7535663"/>
              <a:gd name="connsiteY5" fmla="*/ 612559 h 960021"/>
              <a:gd name="connsiteX6" fmla="*/ 5899212 w 7535663"/>
              <a:gd name="connsiteY6" fmla="*/ 941033 h 960021"/>
              <a:gd name="connsiteX7" fmla="*/ 3876583 w 7535663"/>
              <a:gd name="connsiteY7" fmla="*/ 726489 h 960021"/>
              <a:gd name="connsiteX8" fmla="*/ 538579 w 7535663"/>
              <a:gd name="connsiteY8" fmla="*/ 328474 h 960021"/>
              <a:gd name="connsiteX0" fmla="*/ 538579 w 7577709"/>
              <a:gd name="connsiteY0" fmla="*/ 328474 h 972845"/>
              <a:gd name="connsiteX1" fmla="*/ 645111 w 7577709"/>
              <a:gd name="connsiteY1" fmla="*/ 168676 h 972845"/>
              <a:gd name="connsiteX2" fmla="*/ 2074416 w 7577709"/>
              <a:gd name="connsiteY2" fmla="*/ 168676 h 972845"/>
              <a:gd name="connsiteX3" fmla="*/ 4071892 w 7577709"/>
              <a:gd name="connsiteY3" fmla="*/ 239697 h 972845"/>
              <a:gd name="connsiteX4" fmla="*/ 6883154 w 7577709"/>
              <a:gd name="connsiteY4" fmla="*/ 62144 h 972845"/>
              <a:gd name="connsiteX5" fmla="*/ 7535663 w 7577709"/>
              <a:gd name="connsiteY5" fmla="*/ 612559 h 972845"/>
              <a:gd name="connsiteX6" fmla="*/ 7135428 w 7577709"/>
              <a:gd name="connsiteY6" fmla="*/ 917359 h 972845"/>
              <a:gd name="connsiteX7" fmla="*/ 5899212 w 7577709"/>
              <a:gd name="connsiteY7" fmla="*/ 941033 h 972845"/>
              <a:gd name="connsiteX8" fmla="*/ 3876583 w 7577709"/>
              <a:gd name="connsiteY8" fmla="*/ 726489 h 972845"/>
              <a:gd name="connsiteX9" fmla="*/ 538579 w 7577709"/>
              <a:gd name="connsiteY9" fmla="*/ 328474 h 972845"/>
              <a:gd name="connsiteX0" fmla="*/ 538579 w 7577709"/>
              <a:gd name="connsiteY0" fmla="*/ 328474 h 980982"/>
              <a:gd name="connsiteX1" fmla="*/ 645111 w 7577709"/>
              <a:gd name="connsiteY1" fmla="*/ 168676 h 980982"/>
              <a:gd name="connsiteX2" fmla="*/ 2074416 w 7577709"/>
              <a:gd name="connsiteY2" fmla="*/ 168676 h 980982"/>
              <a:gd name="connsiteX3" fmla="*/ 4071892 w 7577709"/>
              <a:gd name="connsiteY3" fmla="*/ 239697 h 980982"/>
              <a:gd name="connsiteX4" fmla="*/ 6883154 w 7577709"/>
              <a:gd name="connsiteY4" fmla="*/ 62144 h 980982"/>
              <a:gd name="connsiteX5" fmla="*/ 7535663 w 7577709"/>
              <a:gd name="connsiteY5" fmla="*/ 612559 h 980982"/>
              <a:gd name="connsiteX6" fmla="*/ 7135428 w 7577709"/>
              <a:gd name="connsiteY6" fmla="*/ 917359 h 980982"/>
              <a:gd name="connsiteX7" fmla="*/ 5899212 w 7577709"/>
              <a:gd name="connsiteY7" fmla="*/ 941033 h 980982"/>
              <a:gd name="connsiteX8" fmla="*/ 3876583 w 7577709"/>
              <a:gd name="connsiteY8" fmla="*/ 878889 h 980982"/>
              <a:gd name="connsiteX9" fmla="*/ 538579 w 7577709"/>
              <a:gd name="connsiteY9" fmla="*/ 328474 h 980982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2243092 w 7577709"/>
              <a:gd name="connsiteY9" fmla="*/ 562991 h 972105"/>
              <a:gd name="connsiteX10" fmla="*/ 538579 w 7577709"/>
              <a:gd name="connsiteY10" fmla="*/ 328474 h 972105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3361678 w 7577709"/>
              <a:gd name="connsiteY9" fmla="*/ 646590 h 972105"/>
              <a:gd name="connsiteX10" fmla="*/ 2243092 w 7577709"/>
              <a:gd name="connsiteY10" fmla="*/ 562991 h 972105"/>
              <a:gd name="connsiteX11" fmla="*/ 538579 w 7577709"/>
              <a:gd name="connsiteY11" fmla="*/ 328474 h 9721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4605292 w 7577709"/>
              <a:gd name="connsiteY3" fmla="*/ 112697 h 997505"/>
              <a:gd name="connsiteX4" fmla="*/ 6883154 w 7577709"/>
              <a:gd name="connsiteY4" fmla="*/ 87544 h 997505"/>
              <a:gd name="connsiteX5" fmla="*/ 7535663 w 7577709"/>
              <a:gd name="connsiteY5" fmla="*/ 637959 h 997505"/>
              <a:gd name="connsiteX6" fmla="*/ 7135428 w 7577709"/>
              <a:gd name="connsiteY6" fmla="*/ 942759 h 997505"/>
              <a:gd name="connsiteX7" fmla="*/ 5899212 w 7577709"/>
              <a:gd name="connsiteY7" fmla="*/ 966433 h 997505"/>
              <a:gd name="connsiteX8" fmla="*/ 3876583 w 7577709"/>
              <a:gd name="connsiteY8" fmla="*/ 904289 h 997505"/>
              <a:gd name="connsiteX9" fmla="*/ 3361678 w 7577709"/>
              <a:gd name="connsiteY9" fmla="*/ 671990 h 997505"/>
              <a:gd name="connsiteX10" fmla="*/ 2243092 w 7577709"/>
              <a:gd name="connsiteY10" fmla="*/ 588391 h 997505"/>
              <a:gd name="connsiteX11" fmla="*/ 538579 w 7577709"/>
              <a:gd name="connsiteY11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361678 w 7577709"/>
              <a:gd name="connsiteY10" fmla="*/ 6719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01509"/>
              <a:gd name="connsiteY0" fmla="*/ 328474 h 997505"/>
              <a:gd name="connsiteX1" fmla="*/ 645111 w 7501509"/>
              <a:gd name="connsiteY1" fmla="*/ 168676 h 997505"/>
              <a:gd name="connsiteX2" fmla="*/ 2074416 w 7501509"/>
              <a:gd name="connsiteY2" fmla="*/ 168676 h 997505"/>
              <a:gd name="connsiteX3" fmla="*/ 3062057 w 7501509"/>
              <a:gd name="connsiteY3" fmla="*/ 142043 h 997505"/>
              <a:gd name="connsiteX4" fmla="*/ 4605292 w 7501509"/>
              <a:gd name="connsiteY4" fmla="*/ 87297 h 997505"/>
              <a:gd name="connsiteX5" fmla="*/ 6883154 w 7501509"/>
              <a:gd name="connsiteY5" fmla="*/ 62144 h 997505"/>
              <a:gd name="connsiteX6" fmla="*/ 7459463 w 7501509"/>
              <a:gd name="connsiteY6" fmla="*/ 460159 h 997505"/>
              <a:gd name="connsiteX7" fmla="*/ 7135428 w 7501509"/>
              <a:gd name="connsiteY7" fmla="*/ 917359 h 997505"/>
              <a:gd name="connsiteX8" fmla="*/ 5899212 w 7501509"/>
              <a:gd name="connsiteY8" fmla="*/ 941033 h 997505"/>
              <a:gd name="connsiteX9" fmla="*/ 3876583 w 7501509"/>
              <a:gd name="connsiteY9" fmla="*/ 878889 h 997505"/>
              <a:gd name="connsiteX10" fmla="*/ 3056878 w 7501509"/>
              <a:gd name="connsiteY10" fmla="*/ 494190 h 997505"/>
              <a:gd name="connsiteX11" fmla="*/ 2243092 w 7501509"/>
              <a:gd name="connsiteY11" fmla="*/ 486791 h 997505"/>
              <a:gd name="connsiteX12" fmla="*/ 538579 w 7501509"/>
              <a:gd name="connsiteY12" fmla="*/ 328474 h 997505"/>
              <a:gd name="connsiteX0" fmla="*/ 538579 w 7459463"/>
              <a:gd name="connsiteY0" fmla="*/ 328474 h 997505"/>
              <a:gd name="connsiteX1" fmla="*/ 645111 w 7459463"/>
              <a:gd name="connsiteY1" fmla="*/ 168676 h 997505"/>
              <a:gd name="connsiteX2" fmla="*/ 2074416 w 7459463"/>
              <a:gd name="connsiteY2" fmla="*/ 168676 h 997505"/>
              <a:gd name="connsiteX3" fmla="*/ 3062057 w 7459463"/>
              <a:gd name="connsiteY3" fmla="*/ 142043 h 997505"/>
              <a:gd name="connsiteX4" fmla="*/ 4605292 w 7459463"/>
              <a:gd name="connsiteY4" fmla="*/ 87297 h 997505"/>
              <a:gd name="connsiteX5" fmla="*/ 6883154 w 7459463"/>
              <a:gd name="connsiteY5" fmla="*/ 62144 h 997505"/>
              <a:gd name="connsiteX6" fmla="*/ 7459463 w 7459463"/>
              <a:gd name="connsiteY6" fmla="*/ 460159 h 997505"/>
              <a:gd name="connsiteX7" fmla="*/ 7135428 w 7459463"/>
              <a:gd name="connsiteY7" fmla="*/ 917359 h 997505"/>
              <a:gd name="connsiteX8" fmla="*/ 5899212 w 7459463"/>
              <a:gd name="connsiteY8" fmla="*/ 941033 h 997505"/>
              <a:gd name="connsiteX9" fmla="*/ 3876583 w 7459463"/>
              <a:gd name="connsiteY9" fmla="*/ 878889 h 997505"/>
              <a:gd name="connsiteX10" fmla="*/ 3056878 w 7459463"/>
              <a:gd name="connsiteY10" fmla="*/ 494190 h 997505"/>
              <a:gd name="connsiteX11" fmla="*/ 2243092 w 7459463"/>
              <a:gd name="connsiteY11" fmla="*/ 486791 h 997505"/>
              <a:gd name="connsiteX12" fmla="*/ 538579 w 7459463"/>
              <a:gd name="connsiteY12" fmla="*/ 328474 h 997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59463" h="997505">
                <a:moveTo>
                  <a:pt x="538579" y="328474"/>
                </a:moveTo>
                <a:cubicBezTo>
                  <a:pt x="0" y="210105"/>
                  <a:pt x="389138" y="195309"/>
                  <a:pt x="645111" y="168676"/>
                </a:cubicBezTo>
                <a:cubicBezTo>
                  <a:pt x="901084" y="142043"/>
                  <a:pt x="1671592" y="173115"/>
                  <a:pt x="2074416" y="168676"/>
                </a:cubicBezTo>
                <a:cubicBezTo>
                  <a:pt x="2477240" y="164237"/>
                  <a:pt x="2640244" y="155606"/>
                  <a:pt x="3062057" y="142043"/>
                </a:cubicBezTo>
                <a:cubicBezTo>
                  <a:pt x="3483870" y="128480"/>
                  <a:pt x="3968443" y="100613"/>
                  <a:pt x="4605292" y="87297"/>
                </a:cubicBezTo>
                <a:cubicBezTo>
                  <a:pt x="5242141" y="73981"/>
                  <a:pt x="6407459" y="0"/>
                  <a:pt x="6883154" y="62144"/>
                </a:cubicBezTo>
                <a:cubicBezTo>
                  <a:pt x="7358849" y="124288"/>
                  <a:pt x="7417417" y="317623"/>
                  <a:pt x="7459463" y="460159"/>
                </a:cubicBezTo>
                <a:cubicBezTo>
                  <a:pt x="7458600" y="641905"/>
                  <a:pt x="7395470" y="837213"/>
                  <a:pt x="7135428" y="917359"/>
                </a:cubicBezTo>
                <a:cubicBezTo>
                  <a:pt x="6875386" y="997505"/>
                  <a:pt x="6442353" y="947445"/>
                  <a:pt x="5899212" y="941033"/>
                </a:cubicBezTo>
                <a:cubicBezTo>
                  <a:pt x="5356071" y="934621"/>
                  <a:pt x="4350305" y="953363"/>
                  <a:pt x="3876583" y="878889"/>
                </a:cubicBezTo>
                <a:cubicBezTo>
                  <a:pt x="3402861" y="804415"/>
                  <a:pt x="3329126" y="559540"/>
                  <a:pt x="3056878" y="494190"/>
                </a:cubicBezTo>
                <a:cubicBezTo>
                  <a:pt x="2784630" y="428840"/>
                  <a:pt x="2644314" y="478899"/>
                  <a:pt x="2243092" y="486791"/>
                </a:cubicBezTo>
                <a:cubicBezTo>
                  <a:pt x="1823376" y="459172"/>
                  <a:pt x="804909" y="406893"/>
                  <a:pt x="538579" y="3284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ine 73"/>
          <p:cNvSpPr>
            <a:spLocks noChangeShapeType="1"/>
          </p:cNvSpPr>
          <p:nvPr/>
        </p:nvSpPr>
        <p:spPr bwMode="auto">
          <a:xfrm>
            <a:off x="7543800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System Architecture</a:t>
            </a:r>
            <a:endParaRPr lang="en-US" dirty="0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2556" y="2197768"/>
            <a:ext cx="4671820" cy="5843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Files, TCP, FIFO, Network</a:t>
            </a:r>
            <a:endParaRPr lang="en-US" sz="2800" dirty="0"/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694016" y="2521476"/>
            <a:ext cx="2353984" cy="3345924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6" name="Oval 25"/>
          <p:cNvSpPr>
            <a:spLocks noChangeArrowheads="1"/>
          </p:cNvSpPr>
          <p:nvPr/>
        </p:nvSpPr>
        <p:spPr bwMode="auto">
          <a:xfrm>
            <a:off x="1088573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7" name="Oval 26"/>
          <p:cNvSpPr>
            <a:spLocks noChangeArrowheads="1"/>
          </p:cNvSpPr>
          <p:nvPr/>
        </p:nvSpPr>
        <p:spPr bwMode="auto">
          <a:xfrm>
            <a:off x="1563436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>
            <a:off x="2038300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>
            <a:off x="1326004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0" name="Oval 29"/>
          <p:cNvSpPr>
            <a:spLocks noChangeArrowheads="1"/>
          </p:cNvSpPr>
          <p:nvPr/>
        </p:nvSpPr>
        <p:spPr bwMode="auto">
          <a:xfrm>
            <a:off x="1800868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Oval 30"/>
          <p:cNvSpPr>
            <a:spLocks noChangeArrowheads="1"/>
          </p:cNvSpPr>
          <p:nvPr/>
        </p:nvSpPr>
        <p:spPr bwMode="auto">
          <a:xfrm>
            <a:off x="2275732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2" name="Oval 31"/>
          <p:cNvSpPr>
            <a:spLocks noChangeArrowheads="1"/>
          </p:cNvSpPr>
          <p:nvPr/>
        </p:nvSpPr>
        <p:spPr bwMode="auto">
          <a:xfrm>
            <a:off x="2516654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Oval 32"/>
          <p:cNvSpPr>
            <a:spLocks noChangeArrowheads="1"/>
          </p:cNvSpPr>
          <p:nvPr/>
        </p:nvSpPr>
        <p:spPr bwMode="auto">
          <a:xfrm>
            <a:off x="2038300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4" name="Oval 33"/>
          <p:cNvSpPr>
            <a:spLocks noChangeArrowheads="1"/>
          </p:cNvSpPr>
          <p:nvPr/>
        </p:nvSpPr>
        <p:spPr bwMode="auto">
          <a:xfrm>
            <a:off x="156343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5" name="Oval 34"/>
          <p:cNvSpPr>
            <a:spLocks noChangeArrowheads="1"/>
          </p:cNvSpPr>
          <p:nvPr/>
        </p:nvSpPr>
        <p:spPr bwMode="auto">
          <a:xfrm>
            <a:off x="101175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>
            <a:off x="1326004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7" name="Oval 36"/>
          <p:cNvSpPr>
            <a:spLocks noChangeArrowheads="1"/>
          </p:cNvSpPr>
          <p:nvPr/>
        </p:nvSpPr>
        <p:spPr bwMode="auto">
          <a:xfrm>
            <a:off x="1800868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8" name="Oval 37"/>
          <p:cNvSpPr>
            <a:spLocks noChangeArrowheads="1"/>
          </p:cNvSpPr>
          <p:nvPr/>
        </p:nvSpPr>
        <p:spPr bwMode="auto">
          <a:xfrm>
            <a:off x="2275732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cxnSp>
        <p:nvCxnSpPr>
          <p:cNvPr id="19" name="AutoShape 38"/>
          <p:cNvCxnSpPr>
            <a:cxnSpLocks noChangeShapeType="1"/>
            <a:stCxn id="6" idx="4"/>
            <a:endCxn id="9" idx="1"/>
          </p:cNvCxnSpPr>
          <p:nvPr/>
        </p:nvCxnSpPr>
        <p:spPr bwMode="auto">
          <a:xfrm rot="16200000" flipH="1">
            <a:off x="1172371" y="3206671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39"/>
          <p:cNvCxnSpPr>
            <a:cxnSpLocks noChangeShapeType="1"/>
            <a:stCxn id="7" idx="3"/>
            <a:endCxn id="9" idx="7"/>
          </p:cNvCxnSpPr>
          <p:nvPr/>
        </p:nvCxnSpPr>
        <p:spPr bwMode="auto">
          <a:xfrm rot="5400000">
            <a:off x="1437511" y="3234380"/>
            <a:ext cx="251851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40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674942" y="3234380"/>
            <a:ext cx="251852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2" name="AutoShape 41"/>
          <p:cNvCxnSpPr>
            <a:cxnSpLocks noChangeShapeType="1"/>
            <a:stCxn id="8" idx="3"/>
            <a:endCxn id="10" idx="0"/>
          </p:cNvCxnSpPr>
          <p:nvPr/>
        </p:nvCxnSpPr>
        <p:spPr bwMode="auto">
          <a:xfrm rot="5400000">
            <a:off x="1884666" y="3178145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42"/>
          <p:cNvCxnSpPr>
            <a:cxnSpLocks noChangeShapeType="1"/>
            <a:stCxn id="8" idx="5"/>
            <a:endCxn id="11" idx="0"/>
          </p:cNvCxnSpPr>
          <p:nvPr/>
        </p:nvCxnSpPr>
        <p:spPr bwMode="auto">
          <a:xfrm rot="16200000" flipH="1">
            <a:off x="2206042" y="3178144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" name="AutoShape 43"/>
          <p:cNvCxnSpPr>
            <a:cxnSpLocks noChangeShapeType="1"/>
            <a:stCxn id="12" idx="4"/>
            <a:endCxn id="11" idx="7"/>
          </p:cNvCxnSpPr>
          <p:nvPr/>
        </p:nvCxnSpPr>
        <p:spPr bwMode="auto">
          <a:xfrm rot="5400000">
            <a:off x="2445220" y="3204927"/>
            <a:ext cx="223324" cy="156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45"/>
          <p:cNvCxnSpPr>
            <a:cxnSpLocks noChangeShapeType="1"/>
            <a:stCxn id="10" idx="4"/>
            <a:endCxn id="13" idx="1"/>
          </p:cNvCxnSpPr>
          <p:nvPr/>
        </p:nvCxnSpPr>
        <p:spPr bwMode="auto">
          <a:xfrm rot="16200000" flipH="1">
            <a:off x="1917609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6" name="AutoShape 46"/>
          <p:cNvCxnSpPr>
            <a:cxnSpLocks noChangeShapeType="1"/>
            <a:stCxn id="10" idx="4"/>
            <a:endCxn id="14" idx="7"/>
          </p:cNvCxnSpPr>
          <p:nvPr/>
        </p:nvCxnSpPr>
        <p:spPr bwMode="auto">
          <a:xfrm rot="5400000">
            <a:off x="1764122" y="3563323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7" name="AutoShape 47"/>
          <p:cNvCxnSpPr>
            <a:cxnSpLocks noChangeShapeType="1"/>
            <a:stCxn id="9" idx="4"/>
            <a:endCxn id="15" idx="7"/>
          </p:cNvCxnSpPr>
          <p:nvPr/>
        </p:nvCxnSpPr>
        <p:spPr bwMode="auto">
          <a:xfrm rot="5400000">
            <a:off x="1250852" y="3524914"/>
            <a:ext cx="157438" cy="230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48"/>
          <p:cNvCxnSpPr>
            <a:cxnSpLocks noChangeShapeType="1"/>
            <a:stCxn id="9" idx="4"/>
            <a:endCxn id="14" idx="1"/>
          </p:cNvCxnSpPr>
          <p:nvPr/>
        </p:nvCxnSpPr>
        <p:spPr bwMode="auto">
          <a:xfrm rot="16200000" flipH="1">
            <a:off x="1442746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" name="AutoShape 51"/>
          <p:cNvCxnSpPr>
            <a:cxnSpLocks noChangeShapeType="1"/>
            <a:stCxn id="14" idx="5"/>
            <a:endCxn id="17" idx="1"/>
          </p:cNvCxnSpPr>
          <p:nvPr/>
        </p:nvCxnSpPr>
        <p:spPr bwMode="auto">
          <a:xfrm rot="16200000" flipH="1">
            <a:off x="1739397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1" name="AutoShape 53"/>
          <p:cNvCxnSpPr>
            <a:cxnSpLocks noChangeShapeType="1"/>
            <a:stCxn id="13" idx="3"/>
            <a:endCxn id="17" idx="0"/>
          </p:cNvCxnSpPr>
          <p:nvPr/>
        </p:nvCxnSpPr>
        <p:spPr bwMode="auto">
          <a:xfrm rot="5400000">
            <a:off x="1949122" y="3826989"/>
            <a:ext cx="9441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" name="AutoShape 54"/>
          <p:cNvCxnSpPr>
            <a:cxnSpLocks noChangeShapeType="1"/>
            <a:stCxn id="14" idx="3"/>
            <a:endCxn id="16" idx="7"/>
          </p:cNvCxnSpPr>
          <p:nvPr/>
        </p:nvCxnSpPr>
        <p:spPr bwMode="auto">
          <a:xfrm rot="5400000">
            <a:off x="1501965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3" name="AutoShape 55"/>
          <p:cNvCxnSpPr>
            <a:cxnSpLocks noChangeShapeType="1"/>
            <a:stCxn id="15" idx="5"/>
            <a:endCxn id="16" idx="1"/>
          </p:cNvCxnSpPr>
          <p:nvPr/>
        </p:nvCxnSpPr>
        <p:spPr bwMode="auto">
          <a:xfrm rot="16200000" flipH="1">
            <a:off x="1226126" y="3844819"/>
            <a:ext cx="122940" cy="14635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4" name="AutoShape 56"/>
          <p:cNvCxnSpPr>
            <a:cxnSpLocks noChangeShapeType="1"/>
            <a:stCxn id="13" idx="5"/>
            <a:endCxn id="18" idx="1"/>
          </p:cNvCxnSpPr>
          <p:nvPr/>
        </p:nvCxnSpPr>
        <p:spPr bwMode="auto">
          <a:xfrm rot="16200000" flipH="1">
            <a:off x="2214261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5" name="Text Box 57"/>
          <p:cNvSpPr txBox="1">
            <a:spLocks noChangeArrowheads="1"/>
          </p:cNvSpPr>
          <p:nvPr/>
        </p:nvSpPr>
        <p:spPr bwMode="auto">
          <a:xfrm>
            <a:off x="914401" y="25146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/>
              <a:t>job schedule</a:t>
            </a:r>
          </a:p>
        </p:txBody>
      </p:sp>
      <p:sp>
        <p:nvSpPr>
          <p:cNvPr id="37" name="Line 68"/>
          <p:cNvSpPr>
            <a:spLocks noChangeShapeType="1"/>
          </p:cNvSpPr>
          <p:nvPr/>
        </p:nvSpPr>
        <p:spPr bwMode="auto">
          <a:xfrm>
            <a:off x="990806" y="5704113"/>
            <a:ext cx="6892506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8" name="Line 69"/>
          <p:cNvSpPr>
            <a:spLocks noChangeShapeType="1"/>
          </p:cNvSpPr>
          <p:nvPr/>
        </p:nvSpPr>
        <p:spPr bwMode="auto">
          <a:xfrm>
            <a:off x="1957991" y="5446294"/>
            <a:ext cx="0" cy="2578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9" name="Line 70"/>
          <p:cNvSpPr>
            <a:spLocks noChangeShapeType="1"/>
          </p:cNvSpPr>
          <p:nvPr/>
        </p:nvSpPr>
        <p:spPr bwMode="auto">
          <a:xfrm>
            <a:off x="4000604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5344886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1" name="Line 73"/>
          <p:cNvSpPr>
            <a:spLocks noChangeShapeType="1"/>
          </p:cNvSpPr>
          <p:nvPr/>
        </p:nvSpPr>
        <p:spPr bwMode="auto">
          <a:xfrm>
            <a:off x="6374922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3" name="Oval 76"/>
          <p:cNvSpPr>
            <a:spLocks noChangeArrowheads="1"/>
          </p:cNvSpPr>
          <p:nvPr/>
        </p:nvSpPr>
        <p:spPr bwMode="auto">
          <a:xfrm>
            <a:off x="188117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4" name="Oval 77"/>
          <p:cNvSpPr>
            <a:spLocks noChangeArrowheads="1"/>
          </p:cNvSpPr>
          <p:nvPr/>
        </p:nvSpPr>
        <p:spPr bwMode="auto">
          <a:xfrm>
            <a:off x="392029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5" name="Oval 78"/>
          <p:cNvSpPr>
            <a:spLocks noChangeArrowheads="1"/>
          </p:cNvSpPr>
          <p:nvPr/>
        </p:nvSpPr>
        <p:spPr bwMode="auto">
          <a:xfrm>
            <a:off x="5264579" y="5641091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6" name="Oval 79"/>
          <p:cNvSpPr>
            <a:spLocks noChangeArrowheads="1"/>
          </p:cNvSpPr>
          <p:nvPr/>
        </p:nvSpPr>
        <p:spPr bwMode="auto">
          <a:xfrm>
            <a:off x="6294613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7" name="Oval 80"/>
          <p:cNvSpPr>
            <a:spLocks noChangeArrowheads="1"/>
          </p:cNvSpPr>
          <p:nvPr/>
        </p:nvSpPr>
        <p:spPr bwMode="auto">
          <a:xfrm>
            <a:off x="7467600" y="5638800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8" name="Text Box 83"/>
          <p:cNvSpPr txBox="1">
            <a:spLocks noChangeArrowheads="1"/>
          </p:cNvSpPr>
          <p:nvPr/>
        </p:nvSpPr>
        <p:spPr bwMode="auto">
          <a:xfrm>
            <a:off x="5344886" y="1676400"/>
            <a:ext cx="24895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/>
              <a:t>data plane</a:t>
            </a:r>
          </a:p>
        </p:txBody>
      </p:sp>
      <p:sp>
        <p:nvSpPr>
          <p:cNvPr id="49" name="Text Box 84"/>
          <p:cNvSpPr txBox="1">
            <a:spLocks noChangeArrowheads="1"/>
          </p:cNvSpPr>
          <p:nvPr/>
        </p:nvSpPr>
        <p:spPr bwMode="auto">
          <a:xfrm>
            <a:off x="2895600" y="5715000"/>
            <a:ext cx="29609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control plane</a:t>
            </a:r>
          </a:p>
        </p:txBody>
      </p:sp>
      <p:cxnSp>
        <p:nvCxnSpPr>
          <p:cNvPr id="52" name="AutoShape 88"/>
          <p:cNvCxnSpPr>
            <a:cxnSpLocks noChangeShapeType="1"/>
            <a:stCxn id="11" idx="3"/>
            <a:endCxn id="13" idx="7"/>
          </p:cNvCxnSpPr>
          <p:nvPr/>
        </p:nvCxnSpPr>
        <p:spPr bwMode="auto">
          <a:xfrm rot="5400000">
            <a:off x="2182750" y="3591031"/>
            <a:ext cx="185965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3" name="AutoShape 89"/>
          <p:cNvCxnSpPr>
            <a:cxnSpLocks noChangeShapeType="1"/>
            <a:stCxn id="11" idx="4"/>
            <a:endCxn id="18" idx="7"/>
          </p:cNvCxnSpPr>
          <p:nvPr/>
        </p:nvCxnSpPr>
        <p:spPr bwMode="auto">
          <a:xfrm rot="16200000" flipH="1">
            <a:off x="2227360" y="3728434"/>
            <a:ext cx="418121" cy="839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3505201" y="4546121"/>
            <a:ext cx="990806" cy="705376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NS,</a:t>
            </a:r>
            <a:br>
              <a:rPr lang="en-US" sz="2800" dirty="0" smtClean="0"/>
            </a:br>
            <a:r>
              <a:rPr lang="en-US" sz="2800" dirty="0" err="1" smtClean="0"/>
              <a:t>Sched</a:t>
            </a:r>
            <a:endParaRPr lang="en-US" sz="2800" dirty="0"/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4800189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6" name="Rectangle 9"/>
          <p:cNvSpPr>
            <a:spLocks noChangeArrowheads="1"/>
          </p:cNvSpPr>
          <p:nvPr/>
        </p:nvSpPr>
        <p:spPr bwMode="auto">
          <a:xfrm>
            <a:off x="701389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7" name="Rectangle 13"/>
          <p:cNvSpPr>
            <a:spLocks noChangeArrowheads="1"/>
          </p:cNvSpPr>
          <p:nvPr/>
        </p:nvSpPr>
        <p:spPr bwMode="auto">
          <a:xfrm>
            <a:off x="590704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9" name="Line 91"/>
          <p:cNvSpPr>
            <a:spLocks noChangeShapeType="1"/>
          </p:cNvSpPr>
          <p:nvPr/>
        </p:nvSpPr>
        <p:spPr bwMode="auto">
          <a:xfrm flipV="1">
            <a:off x="542519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0" name="Line 92"/>
          <p:cNvSpPr>
            <a:spLocks noChangeShapeType="1"/>
          </p:cNvSpPr>
          <p:nvPr/>
        </p:nvSpPr>
        <p:spPr bwMode="auto">
          <a:xfrm>
            <a:off x="6294613" y="2782159"/>
            <a:ext cx="80309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1" name="Line 93"/>
          <p:cNvSpPr>
            <a:spLocks noChangeShapeType="1"/>
          </p:cNvSpPr>
          <p:nvPr/>
        </p:nvSpPr>
        <p:spPr bwMode="auto">
          <a:xfrm>
            <a:off x="7324649" y="2782159"/>
            <a:ext cx="80307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2" name="Line 94"/>
          <p:cNvSpPr>
            <a:spLocks noChangeShapeType="1"/>
          </p:cNvSpPr>
          <p:nvPr/>
        </p:nvSpPr>
        <p:spPr bwMode="auto">
          <a:xfrm>
            <a:off x="5027147" y="2782159"/>
            <a:ext cx="160616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3" name="Line 97"/>
          <p:cNvSpPr>
            <a:spLocks noChangeShapeType="1"/>
          </p:cNvSpPr>
          <p:nvPr/>
        </p:nvSpPr>
        <p:spPr bwMode="auto">
          <a:xfrm flipV="1">
            <a:off x="653204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4" name="Line 98"/>
          <p:cNvSpPr>
            <a:spLocks noChangeShapeType="1"/>
          </p:cNvSpPr>
          <p:nvPr/>
        </p:nvSpPr>
        <p:spPr bwMode="auto">
          <a:xfrm flipV="1">
            <a:off x="7562081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5" name="Line 99"/>
          <p:cNvSpPr>
            <a:spLocks noChangeShapeType="1"/>
          </p:cNvSpPr>
          <p:nvPr/>
        </p:nvSpPr>
        <p:spPr bwMode="auto">
          <a:xfrm>
            <a:off x="5264578" y="3950941"/>
            <a:ext cx="1047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6" name="Line 101"/>
          <p:cNvSpPr>
            <a:spLocks noChangeShapeType="1"/>
          </p:cNvSpPr>
          <p:nvPr/>
        </p:nvSpPr>
        <p:spPr bwMode="auto">
          <a:xfrm>
            <a:off x="637492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7" name="Line 102"/>
          <p:cNvSpPr>
            <a:spLocks noChangeShapeType="1"/>
          </p:cNvSpPr>
          <p:nvPr/>
        </p:nvSpPr>
        <p:spPr bwMode="auto">
          <a:xfrm>
            <a:off x="748177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8" name="Oval 58"/>
          <p:cNvSpPr>
            <a:spLocks noChangeArrowheads="1"/>
          </p:cNvSpPr>
          <p:nvPr/>
        </p:nvSpPr>
        <p:spPr bwMode="auto">
          <a:xfrm>
            <a:off x="4870022" y="3363686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69" name="Oval 59"/>
          <p:cNvSpPr>
            <a:spLocks noChangeArrowheads="1"/>
          </p:cNvSpPr>
          <p:nvPr/>
        </p:nvSpPr>
        <p:spPr bwMode="auto">
          <a:xfrm>
            <a:off x="5980365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70" name="Oval 60"/>
          <p:cNvSpPr>
            <a:spLocks noChangeArrowheads="1"/>
          </p:cNvSpPr>
          <p:nvPr/>
        </p:nvSpPr>
        <p:spPr bwMode="auto">
          <a:xfrm>
            <a:off x="7090708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/>
              <a:t>V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19200" y="5867400"/>
            <a:ext cx="164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manager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334000" y="586740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80" name="Rectangle 24"/>
          <p:cNvSpPr>
            <a:spLocks noChangeArrowheads="1"/>
          </p:cNvSpPr>
          <p:nvPr/>
        </p:nvSpPr>
        <p:spPr bwMode="auto">
          <a:xfrm>
            <a:off x="3200400" y="1752600"/>
            <a:ext cx="5257800" cy="4114800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pic>
        <p:nvPicPr>
          <p:cNvPr id="8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258" y="4620465"/>
            <a:ext cx="691911" cy="10206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pic>
        <p:nvPicPr>
          <p:cNvPr id="6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8225" y="1750445"/>
            <a:ext cx="559723" cy="813967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 rot="16200000">
            <a:off x="592896" y="1863846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654780" y="1689367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93645" y="1573048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51" idx="4"/>
            <a:endCxn id="5" idx="0"/>
          </p:cNvCxnSpPr>
          <p:nvPr/>
        </p:nvCxnSpPr>
        <p:spPr>
          <a:xfrm>
            <a:off x="470104" y="2069718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10" idx="0"/>
          </p:cNvCxnSpPr>
          <p:nvPr/>
        </p:nvCxnSpPr>
        <p:spPr>
          <a:xfrm rot="10800000" flipH="1">
            <a:off x="1177412" y="1895844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9" idx="0"/>
          </p:cNvCxnSpPr>
          <p:nvPr/>
        </p:nvCxnSpPr>
        <p:spPr>
          <a:xfrm>
            <a:off x="1177412" y="2070324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3" idx="0"/>
          </p:cNvCxnSpPr>
          <p:nvPr/>
        </p:nvCxnSpPr>
        <p:spPr>
          <a:xfrm flipV="1">
            <a:off x="2239296" y="1779525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3" idx="0"/>
          </p:cNvCxnSpPr>
          <p:nvPr/>
        </p:nvCxnSpPr>
        <p:spPr>
          <a:xfrm flipV="1">
            <a:off x="2239296" y="1779525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2"/>
          </p:cNvCxnSpPr>
          <p:nvPr/>
        </p:nvCxnSpPr>
        <p:spPr>
          <a:xfrm rot="10800000" flipH="1">
            <a:off x="3478160" y="1692286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16200000">
            <a:off x="206103" y="1952336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1654780" y="2678082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55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8225" y="1808605"/>
            <a:ext cx="766916" cy="756076"/>
          </a:xfrm>
          <a:prstGeom prst="rect">
            <a:avLst/>
          </a:prstGeom>
          <a:noFill/>
        </p:spPr>
      </p:pic>
      <p:pic>
        <p:nvPicPr>
          <p:cNvPr id="10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457" y="1866765"/>
            <a:ext cx="372723" cy="357682"/>
          </a:xfrm>
          <a:prstGeom prst="rect">
            <a:avLst/>
          </a:prstGeom>
          <a:noFill/>
        </p:spPr>
      </p:pic>
      <p:pic>
        <p:nvPicPr>
          <p:cNvPr id="10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341" y="1692286"/>
            <a:ext cx="372723" cy="357682"/>
          </a:xfrm>
          <a:prstGeom prst="rect">
            <a:avLst/>
          </a:prstGeom>
          <a:noFill/>
        </p:spPr>
      </p:pic>
      <p:pic>
        <p:nvPicPr>
          <p:cNvPr id="10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819400"/>
            <a:ext cx="372723" cy="357682"/>
          </a:xfrm>
          <a:prstGeom prst="rect">
            <a:avLst/>
          </a:prstGeom>
          <a:noFill/>
        </p:spPr>
      </p:pic>
      <p:pic>
        <p:nvPicPr>
          <p:cNvPr id="14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1284" y="2691233"/>
            <a:ext cx="559723" cy="813967"/>
          </a:xfrm>
          <a:prstGeom prst="rect">
            <a:avLst/>
          </a:prstGeom>
          <a:noFill/>
        </p:spPr>
      </p:pic>
      <p:sp>
        <p:nvSpPr>
          <p:cNvPr id="150" name="Rounded Rectangle 149"/>
          <p:cNvSpPr/>
          <p:nvPr/>
        </p:nvSpPr>
        <p:spPr>
          <a:xfrm rot="16200000">
            <a:off x="5395955" y="1757759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 rot="16200000">
            <a:off x="6457839" y="158328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 rot="16200000">
            <a:off x="7696704" y="1466961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/>
          <p:cNvCxnSpPr>
            <a:stCxn id="159" idx="4"/>
            <a:endCxn id="150" idx="0"/>
          </p:cNvCxnSpPr>
          <p:nvPr/>
        </p:nvCxnSpPr>
        <p:spPr>
          <a:xfrm>
            <a:off x="5273163" y="1963631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0" idx="2"/>
            <a:endCxn id="151" idx="0"/>
          </p:cNvCxnSpPr>
          <p:nvPr/>
        </p:nvCxnSpPr>
        <p:spPr>
          <a:xfrm rot="10800000" flipH="1">
            <a:off x="5980471" y="1789757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0" idx="2"/>
            <a:endCxn id="160" idx="0"/>
          </p:cNvCxnSpPr>
          <p:nvPr/>
        </p:nvCxnSpPr>
        <p:spPr>
          <a:xfrm>
            <a:off x="5980471" y="1964237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 rot="16200000">
            <a:off x="5009162" y="1846249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/>
          <p:cNvSpPr/>
          <p:nvPr/>
        </p:nvSpPr>
        <p:spPr>
          <a:xfrm rot="16200000">
            <a:off x="6457839" y="257199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1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1284" y="1702518"/>
            <a:ext cx="766916" cy="756076"/>
          </a:xfrm>
          <a:prstGeom prst="rect">
            <a:avLst/>
          </a:prstGeom>
          <a:noFill/>
        </p:spPr>
      </p:pic>
      <p:sp>
        <p:nvSpPr>
          <p:cNvPr id="162" name="Rounded Rectangle 161"/>
          <p:cNvSpPr/>
          <p:nvPr/>
        </p:nvSpPr>
        <p:spPr>
          <a:xfrm rot="16200000">
            <a:off x="7814691" y="2630155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3" name="Straight Arrow Connector 162"/>
          <p:cNvCxnSpPr>
            <a:stCxn id="160" idx="2"/>
            <a:endCxn id="162" idx="0"/>
          </p:cNvCxnSpPr>
          <p:nvPr/>
        </p:nvCxnSpPr>
        <p:spPr>
          <a:xfrm>
            <a:off x="7042355" y="2778472"/>
            <a:ext cx="943897" cy="5816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1" idx="2"/>
            <a:endCxn id="162" idx="0"/>
          </p:cNvCxnSpPr>
          <p:nvPr/>
        </p:nvCxnSpPr>
        <p:spPr>
          <a:xfrm>
            <a:off x="7042355" y="1789757"/>
            <a:ext cx="943897" cy="104687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516" y="1760678"/>
            <a:ext cx="372723" cy="357682"/>
          </a:xfrm>
          <a:prstGeom prst="rect">
            <a:avLst/>
          </a:prstGeom>
          <a:noFill/>
        </p:spPr>
      </p:pic>
      <p:pic>
        <p:nvPicPr>
          <p:cNvPr id="166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1586199"/>
            <a:ext cx="372723" cy="357682"/>
          </a:xfrm>
          <a:prstGeom prst="rect">
            <a:avLst/>
          </a:prstGeom>
          <a:noFill/>
        </p:spPr>
      </p:pic>
      <p:pic>
        <p:nvPicPr>
          <p:cNvPr id="167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2667000"/>
            <a:ext cx="372723" cy="357682"/>
          </a:xfrm>
          <a:prstGeom prst="rect">
            <a:avLst/>
          </a:prstGeom>
          <a:noFill/>
        </p:spPr>
      </p:pic>
      <p:sp>
        <p:nvSpPr>
          <p:cNvPr id="168" name="Right Arrow 167"/>
          <p:cNvSpPr/>
          <p:nvPr/>
        </p:nvSpPr>
        <p:spPr>
          <a:xfrm>
            <a:off x="4119715" y="2043398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3310" y="4577923"/>
            <a:ext cx="559723" cy="813967"/>
          </a:xfrm>
          <a:prstGeom prst="rect">
            <a:avLst/>
          </a:prstGeom>
          <a:noFill/>
        </p:spPr>
      </p:pic>
      <p:sp>
        <p:nvSpPr>
          <p:cNvPr id="170" name="Rounded Rectangle 169"/>
          <p:cNvSpPr/>
          <p:nvPr/>
        </p:nvSpPr>
        <p:spPr>
          <a:xfrm rot="16200000">
            <a:off x="587981" y="4691324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 rot="16200000">
            <a:off x="1649865" y="451684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 rot="16200000">
            <a:off x="2888730" y="4400526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3" name="Straight Arrow Connector 172"/>
          <p:cNvCxnSpPr>
            <a:stCxn id="179" idx="4"/>
            <a:endCxn id="170" idx="0"/>
          </p:cNvCxnSpPr>
          <p:nvPr/>
        </p:nvCxnSpPr>
        <p:spPr>
          <a:xfrm>
            <a:off x="465189" y="4897196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2"/>
            <a:endCxn id="171" idx="0"/>
          </p:cNvCxnSpPr>
          <p:nvPr/>
        </p:nvCxnSpPr>
        <p:spPr>
          <a:xfrm rot="10800000" flipH="1">
            <a:off x="1172497" y="4723322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70" idx="2"/>
            <a:endCxn id="180" idx="0"/>
          </p:cNvCxnSpPr>
          <p:nvPr/>
        </p:nvCxnSpPr>
        <p:spPr>
          <a:xfrm>
            <a:off x="1172497" y="4897802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71" idx="2"/>
            <a:endCxn id="172" idx="0"/>
          </p:cNvCxnSpPr>
          <p:nvPr/>
        </p:nvCxnSpPr>
        <p:spPr>
          <a:xfrm flipV="1">
            <a:off x="2234381" y="4607003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80" idx="2"/>
            <a:endCxn id="172" idx="0"/>
          </p:cNvCxnSpPr>
          <p:nvPr/>
        </p:nvCxnSpPr>
        <p:spPr>
          <a:xfrm flipV="1">
            <a:off x="2234381" y="4607003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72" idx="2"/>
          </p:cNvCxnSpPr>
          <p:nvPr/>
        </p:nvCxnSpPr>
        <p:spPr>
          <a:xfrm rot="10800000" flipH="1">
            <a:off x="3473245" y="4519764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 rot="16200000">
            <a:off x="201188" y="4779814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 rot="16200000">
            <a:off x="1649865" y="550556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8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542" y="4694243"/>
            <a:ext cx="372723" cy="357682"/>
          </a:xfrm>
          <a:prstGeom prst="rect">
            <a:avLst/>
          </a:prstGeom>
          <a:noFill/>
        </p:spPr>
      </p:pic>
      <p:pic>
        <p:nvPicPr>
          <p:cNvPr id="18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1426" y="4519764"/>
            <a:ext cx="372723" cy="357682"/>
          </a:xfrm>
          <a:prstGeom prst="rect">
            <a:avLst/>
          </a:prstGeom>
          <a:noFill/>
        </p:spPr>
      </p:pic>
      <p:pic>
        <p:nvPicPr>
          <p:cNvPr id="18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5562600"/>
            <a:ext cx="372723" cy="357682"/>
          </a:xfrm>
          <a:prstGeom prst="rect">
            <a:avLst/>
          </a:prstGeom>
          <a:noFill/>
        </p:spPr>
      </p:pic>
      <p:sp>
        <p:nvSpPr>
          <p:cNvPr id="185" name="Right Arrow 184"/>
          <p:cNvSpPr/>
          <p:nvPr/>
        </p:nvSpPr>
        <p:spPr>
          <a:xfrm>
            <a:off x="4114800" y="4876800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6665" y="4189114"/>
            <a:ext cx="559723" cy="813967"/>
          </a:xfrm>
          <a:prstGeom prst="rect">
            <a:avLst/>
          </a:prstGeom>
          <a:noFill/>
        </p:spPr>
      </p:pic>
      <p:sp>
        <p:nvSpPr>
          <p:cNvPr id="187" name="Rounded Rectangle 186"/>
          <p:cNvSpPr/>
          <p:nvPr/>
        </p:nvSpPr>
        <p:spPr>
          <a:xfrm rot="16200000">
            <a:off x="5452491" y="469132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 rot="16200000">
            <a:off x="6534040" y="4210160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 rot="16200000">
            <a:off x="7753240" y="4400527"/>
            <a:ext cx="756076" cy="412955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90" name="Straight Arrow Connector 189"/>
          <p:cNvCxnSpPr>
            <a:stCxn id="196" idx="4"/>
            <a:endCxn id="187" idx="0"/>
          </p:cNvCxnSpPr>
          <p:nvPr/>
        </p:nvCxnSpPr>
        <p:spPr>
          <a:xfrm>
            <a:off x="5329699" y="4897197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7" idx="2"/>
            <a:endCxn id="188" idx="0"/>
          </p:cNvCxnSpPr>
          <p:nvPr/>
        </p:nvCxnSpPr>
        <p:spPr>
          <a:xfrm flipV="1">
            <a:off x="6037007" y="4416638"/>
            <a:ext cx="668594" cy="48116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7" idx="2"/>
            <a:endCxn id="197" idx="0"/>
          </p:cNvCxnSpPr>
          <p:nvPr/>
        </p:nvCxnSpPr>
        <p:spPr>
          <a:xfrm>
            <a:off x="6037007" y="4897803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88" idx="2"/>
            <a:endCxn id="189" idx="0"/>
          </p:cNvCxnSpPr>
          <p:nvPr/>
        </p:nvCxnSpPr>
        <p:spPr>
          <a:xfrm>
            <a:off x="7118556" y="4416638"/>
            <a:ext cx="806245" cy="19036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97" idx="2"/>
            <a:endCxn id="189" idx="0"/>
          </p:cNvCxnSpPr>
          <p:nvPr/>
        </p:nvCxnSpPr>
        <p:spPr>
          <a:xfrm flipV="1">
            <a:off x="7098891" y="4607004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89" idx="2"/>
          </p:cNvCxnSpPr>
          <p:nvPr/>
        </p:nvCxnSpPr>
        <p:spPr>
          <a:xfrm rot="10800000" flipH="1">
            <a:off x="8337755" y="4519765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 rot="16200000">
            <a:off x="5065698" y="4779815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 rot="16200000">
            <a:off x="6514375" y="5505561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99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4052" y="4694244"/>
            <a:ext cx="372723" cy="357682"/>
          </a:xfrm>
          <a:prstGeom prst="rect">
            <a:avLst/>
          </a:prstGeom>
          <a:noFill/>
        </p:spPr>
      </p:pic>
      <p:pic>
        <p:nvPicPr>
          <p:cNvPr id="201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5562600"/>
            <a:ext cx="372723" cy="357682"/>
          </a:xfrm>
          <a:prstGeom prst="rect">
            <a:avLst/>
          </a:prstGeom>
          <a:noFill/>
        </p:spPr>
      </p:pic>
      <p:pic>
        <p:nvPicPr>
          <p:cNvPr id="202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267200"/>
            <a:ext cx="766916" cy="756076"/>
          </a:xfrm>
          <a:prstGeom prst="rect">
            <a:avLst/>
          </a:prstGeom>
          <a:noFill/>
        </p:spPr>
      </p:pic>
      <p:sp>
        <p:nvSpPr>
          <p:cNvPr id="205" name="Rectangle 204"/>
          <p:cNvSpPr/>
          <p:nvPr/>
        </p:nvSpPr>
        <p:spPr>
          <a:xfrm>
            <a:off x="152400" y="1143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52400" y="3810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0" y="4419600"/>
            <a:ext cx="281940" cy="4876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9" grpId="0" animBg="1"/>
      <p:bldP spid="160" grpId="0" animBg="1"/>
      <p:bldP spid="162" grpId="0" animBg="1"/>
      <p:bldP spid="168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5" grpId="0" animBg="1"/>
      <p:bldP spid="187" grpId="0" animBg="1"/>
      <p:bldP spid="188" grpId="0" animBg="1"/>
      <p:bldP spid="189" grpId="0" animBg="1"/>
      <p:bldP spid="196" grpId="0" animBg="1"/>
      <p:bldP spid="19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495800"/>
            <a:ext cx="1363467" cy="201122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274638"/>
            <a:ext cx="3886200" cy="1143000"/>
          </a:xfrm>
        </p:spPr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1736852" cy="2357718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219200" y="3733800"/>
            <a:ext cx="6629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Dryad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62400" y="43064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=&gt; </a:t>
            </a:r>
            <a:r>
              <a:rPr lang="en-US" sz="4800" dirty="0" smtClean="0"/>
              <a:t>DryadLINQ</a:t>
            </a:r>
            <a:endParaRPr lang="en-US" sz="4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6200" y="1722437"/>
            <a:ext cx="8991600" cy="480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8600" y="4160837"/>
            <a:ext cx="8686800" cy="21336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04800" y="4618037"/>
            <a:ext cx="16764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14021" name="Title 1"/>
          <p:cNvSpPr>
            <a:spLocks noGrp="1"/>
          </p:cNvSpPr>
          <p:nvPr>
            <p:ph type="title" idx="4294967295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LINQ = </a:t>
            </a:r>
            <a:r>
              <a:rPr lang="en-US" dirty="0" err="1" smtClean="0"/>
              <a:t>.Net</a:t>
            </a:r>
            <a:r>
              <a:rPr lang="en-US" dirty="0" smtClean="0"/>
              <a:t>+ Queries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28600" y="2255837"/>
            <a:ext cx="86868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2865437"/>
            <a:ext cx="8686800" cy="12192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4024" name="Content Placeholder 2"/>
          <p:cNvSpPr txBox="1">
            <a:spLocks/>
          </p:cNvSpPr>
          <p:nvPr/>
        </p:nvSpPr>
        <p:spPr bwMode="auto">
          <a:xfrm>
            <a:off x="228600" y="2255837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Collection&lt;T&gt; collection;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bool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(Key);	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string Hash(Key);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32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var</a:t>
            </a:r>
            <a:r>
              <a:rPr lang="en-US" sz="3200" dirty="0">
                <a:latin typeface="Calibri" pitchFamily="34" charset="0"/>
              </a:rPr>
              <a:t> results = from c in collection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where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select new { Hash(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), </a:t>
            </a:r>
            <a:r>
              <a:rPr lang="en-US" sz="3200" dirty="0" err="1">
                <a:latin typeface="Calibri" pitchFamily="34" charset="0"/>
              </a:rPr>
              <a:t>c.value</a:t>
            </a:r>
            <a:r>
              <a:rPr lang="en-US" sz="3200" dirty="0">
                <a:latin typeface="Calibri" pitchFamily="34" charset="0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1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44562"/>
          </a:xfrm>
        </p:spPr>
        <p:txBody>
          <a:bodyPr/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752600" y="1892213"/>
            <a:ext cx="563880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800" dirty="0" smtClean="0">
                <a:latin typeface="Calibri" pitchFamily="34" charset="0"/>
              </a:rPr>
              <a:t>class Collection&lt;T&gt; : IEnumerable&lt;T&gt;;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endParaRPr lang="en-US" sz="2800" dirty="0" smtClean="0"/>
          </a:p>
          <a:p>
            <a:endParaRPr lang="en-US" sz="2800" dirty="0" smtClean="0">
              <a:latin typeface="Calibr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631348" y="2977898"/>
            <a:ext cx="3352800" cy="761999"/>
            <a:chOff x="1143000" y="1524000"/>
            <a:chExt cx="3352800" cy="1349145"/>
          </a:xfrm>
        </p:grpSpPr>
        <p:sp>
          <p:nvSpPr>
            <p:cNvPr id="5" name="Rounded Rectangle 4"/>
            <p:cNvSpPr/>
            <p:nvPr/>
          </p:nvSpPr>
          <p:spPr>
            <a:xfrm>
              <a:off x="1143000" y="1524000"/>
              <a:ext cx="3352800" cy="1349145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7081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50493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0177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986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89545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6600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56284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35968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</p:grpSp>
      <p:sp>
        <p:nvSpPr>
          <p:cNvPr id="16" name="Down Arrow 15"/>
          <p:cNvSpPr/>
          <p:nvPr/>
        </p:nvSpPr>
        <p:spPr>
          <a:xfrm flipV="1">
            <a:off x="3144540" y="3671553"/>
            <a:ext cx="381000" cy="6096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878853" y="4281153"/>
            <a:ext cx="251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Elements of type T</a:t>
            </a:r>
            <a:endParaRPr lang="en-US" sz="2400" i="1" dirty="0"/>
          </a:p>
        </p:txBody>
      </p:sp>
      <p:cxnSp>
        <p:nvCxnSpPr>
          <p:cNvPr id="20" name="Straight Arrow Connector 19"/>
          <p:cNvCxnSpPr>
            <a:stCxn id="18" idx="0"/>
            <a:endCxn id="11" idx="2"/>
          </p:cNvCxnSpPr>
          <p:nvPr/>
        </p:nvCxnSpPr>
        <p:spPr>
          <a:xfrm flipH="1" flipV="1">
            <a:off x="4878854" y="3656640"/>
            <a:ext cx="1256273" cy="6245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40532" y="4274403"/>
            <a:ext cx="2396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Iterator</a:t>
            </a:r>
          </a:p>
          <a:p>
            <a:pPr algn="ctr"/>
            <a:r>
              <a:rPr lang="en-US" sz="2400" i="1" dirty="0" smtClean="0"/>
              <a:t>(current element)</a:t>
            </a:r>
            <a:endParaRPr lang="en-US" sz="2400" i="1" dirty="0"/>
          </a:p>
        </p:txBody>
      </p:sp>
      <p:cxnSp>
        <p:nvCxnSpPr>
          <p:cNvPr id="24" name="Straight Arrow Connector 23"/>
          <p:cNvCxnSpPr>
            <a:endCxn id="5" idx="0"/>
          </p:cNvCxnSpPr>
          <p:nvPr/>
        </p:nvCxnSpPr>
        <p:spPr>
          <a:xfrm>
            <a:off x="3618525" y="2292097"/>
            <a:ext cx="689223" cy="6858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0"/>
            <a:endCxn id="13" idx="2"/>
          </p:cNvCxnSpPr>
          <p:nvPr/>
        </p:nvCxnSpPr>
        <p:spPr>
          <a:xfrm flipH="1" flipV="1">
            <a:off x="5638222" y="3656640"/>
            <a:ext cx="496905" cy="6245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 Data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155" y="2998065"/>
            <a:ext cx="884439" cy="1304621"/>
          </a:xfrm>
          <a:prstGeom prst="rect">
            <a:avLst/>
          </a:prstGeom>
          <a:noFill/>
        </p:spPr>
      </p:pic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6065" y="2998065"/>
            <a:ext cx="884439" cy="130462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025" y="2998065"/>
            <a:ext cx="884439" cy="1304621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1078913" y="2700754"/>
            <a:ext cx="2202164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8" name="Rectangle 7"/>
          <p:cNvSpPr/>
          <p:nvPr/>
        </p:nvSpPr>
        <p:spPr>
          <a:xfrm>
            <a:off x="130672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40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206609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244577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282545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12634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ectangle 13"/>
          <p:cNvSpPr/>
          <p:nvPr/>
        </p:nvSpPr>
        <p:spPr>
          <a:xfrm>
            <a:off x="4040443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4420127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4799811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179495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ounded Rectangle 17"/>
          <p:cNvSpPr/>
          <p:nvPr/>
        </p:nvSpPr>
        <p:spPr>
          <a:xfrm>
            <a:off x="6470418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" name="Rectangle 18"/>
          <p:cNvSpPr/>
          <p:nvPr/>
        </p:nvSpPr>
        <p:spPr>
          <a:xfrm>
            <a:off x="669822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707791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45759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83727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TextBox 18"/>
          <p:cNvSpPr txBox="1"/>
          <p:nvPr/>
        </p:nvSpPr>
        <p:spPr>
          <a:xfrm>
            <a:off x="1371600" y="1676400"/>
            <a:ext cx="162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Partition</a:t>
            </a:r>
            <a:endParaRPr lang="en-US" sz="3200" i="1" dirty="0"/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2066090" y="1376594"/>
            <a:ext cx="294813" cy="206369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3810000" y="472440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Collection</a:t>
            </a:r>
            <a:endParaRPr lang="en-US" sz="3200" i="1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4645703" y="860673"/>
            <a:ext cx="294813" cy="751773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TextBox 25"/>
          <p:cNvSpPr txBox="1"/>
          <p:nvPr/>
        </p:nvSpPr>
        <p:spPr>
          <a:xfrm>
            <a:off x="5603845" y="1524000"/>
            <a:ext cx="220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err="1" smtClean="0"/>
              <a:t>.Net</a:t>
            </a:r>
            <a:r>
              <a:rPr lang="en-US" sz="3200" i="1" dirty="0" smtClean="0"/>
              <a:t> objects</a:t>
            </a:r>
            <a:endParaRPr lang="en-US" sz="3200" i="1" dirty="0"/>
          </a:p>
        </p:txBody>
      </p:sp>
      <p:cxnSp>
        <p:nvCxnSpPr>
          <p:cNvPr id="28" name="Straight Arrow Connector 27"/>
          <p:cNvCxnSpPr>
            <a:stCxn id="27" idx="2"/>
            <a:endCxn id="12" idx="0"/>
          </p:cNvCxnSpPr>
          <p:nvPr/>
        </p:nvCxnSpPr>
        <p:spPr>
          <a:xfrm rot="5400000">
            <a:off x="4451239" y="596900"/>
            <a:ext cx="741883" cy="37656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886838" y="2555845"/>
            <a:ext cx="7665137" cy="162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2"/>
            <a:endCxn id="22" idx="0"/>
          </p:cNvCxnSpPr>
          <p:nvPr/>
        </p:nvCxnSpPr>
        <p:spPr>
          <a:xfrm rot="16200000" flipH="1">
            <a:off x="6957149" y="1856622"/>
            <a:ext cx="741883" cy="12461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Space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19200" y="5943600"/>
            <a:ext cx="5715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-838200" y="3810000"/>
            <a:ext cx="3962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8800" y="6096000"/>
            <a:ext cx="129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</a:t>
            </a:r>
          </a:p>
          <a:p>
            <a:r>
              <a:rPr lang="en-US" dirty="0" smtClean="0"/>
              <a:t>(batch)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3000" y="6096000"/>
            <a:ext cx="1319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Latency</a:t>
            </a:r>
          </a:p>
          <a:p>
            <a:r>
              <a:rPr lang="en-US" dirty="0" smtClean="0"/>
              <a:t>(interactive)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205740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1139" y="5221069"/>
            <a:ext cx="78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pPr algn="ctr"/>
            <a:r>
              <a:rPr lang="en-US" dirty="0" smtClean="0"/>
              <a:t>center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95400" y="3886200"/>
            <a:ext cx="2057400" cy="1828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67000" y="3276600"/>
            <a:ext cx="87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Data-</a:t>
            </a:r>
          </a:p>
          <a:p>
            <a:pPr algn="ctr"/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4495800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6438900" y="4000500"/>
            <a:ext cx="1905000" cy="18288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000" y="3886200"/>
            <a:ext cx="4953000" cy="76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0400" y="3810000"/>
            <a:ext cx="838200" cy="5334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76600" y="38862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86400" y="52578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39000" y="13716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52600" y="5257800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254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082615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86000" y="1371600"/>
            <a:ext cx="4191000" cy="1908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57438" y="2341563"/>
            <a:ext cx="4048125" cy="847725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393950" y="2514600"/>
            <a:ext cx="858838" cy="225425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366963" y="1600200"/>
            <a:ext cx="4049712" cy="20955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57438" y="1828800"/>
            <a:ext cx="4048125" cy="482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57438" y="1584325"/>
            <a:ext cx="4048125" cy="17986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Collection&lt;T&gt; collection;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bool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(Key k);	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string Hash(Key);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var</a:t>
            </a:r>
            <a:r>
              <a:rPr lang="en-US" sz="3200" dirty="0">
                <a:latin typeface="+mn-lt"/>
              </a:rPr>
              <a:t> results = from c in collection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where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select new { Hash(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), </a:t>
            </a:r>
            <a:r>
              <a:rPr lang="en-US" sz="3200" dirty="0" err="1">
                <a:latin typeface="+mn-lt"/>
              </a:rPr>
              <a:t>c.value</a:t>
            </a:r>
            <a:r>
              <a:rPr lang="en-US" sz="3200" dirty="0">
                <a:latin typeface="+mn-lt"/>
              </a:rPr>
              <a:t>};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676400" y="4953000"/>
            <a:ext cx="5334000" cy="8382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04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6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1505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DryadLINQ = </a:t>
            </a:r>
            <a:r>
              <a:rPr lang="en-US" dirty="0"/>
              <a:t>LINQ + Dryad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176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cxnSp>
        <p:nvCxnSpPr>
          <p:cNvPr id="17" name="Straight Arrow Connector 16"/>
          <p:cNvCxnSpPr>
            <a:stCxn id="21" idx="4"/>
            <a:endCxn id="13" idx="0"/>
          </p:cNvCxnSpPr>
          <p:nvPr/>
        </p:nvCxnSpPr>
        <p:spPr>
          <a:xfrm rot="5400000">
            <a:off x="21216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0"/>
          </p:cNvCxnSpPr>
          <p:nvPr/>
        </p:nvCxnSpPr>
        <p:spPr>
          <a:xfrm rot="16200000" flipH="1">
            <a:off x="6065838" y="4905375"/>
            <a:ext cx="381000" cy="38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224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178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132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086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2088" y="4352925"/>
            <a:ext cx="1611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collection</a:t>
            </a:r>
          </a:p>
        </p:txBody>
      </p:sp>
      <p:sp>
        <p:nvSpPr>
          <p:cNvPr id="33" name="Oval 32"/>
          <p:cNvSpPr/>
          <p:nvPr/>
        </p:nvSpPr>
        <p:spPr>
          <a:xfrm>
            <a:off x="21986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40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894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848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 rot="16200000" flipH="1">
            <a:off x="21605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2"/>
            <a:endCxn id="34" idx="0"/>
          </p:cNvCxnSpPr>
          <p:nvPr/>
        </p:nvCxnSpPr>
        <p:spPr>
          <a:xfrm rot="16200000" flipH="1">
            <a:off x="34559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2"/>
            <a:endCxn id="35" idx="0"/>
          </p:cNvCxnSpPr>
          <p:nvPr/>
        </p:nvCxnSpPr>
        <p:spPr>
          <a:xfrm rot="16200000" flipH="1">
            <a:off x="47513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6" idx="0"/>
          </p:cNvCxnSpPr>
          <p:nvPr/>
        </p:nvCxnSpPr>
        <p:spPr>
          <a:xfrm rot="5400000">
            <a:off x="6084094" y="58396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618288" y="5953125"/>
            <a:ext cx="1144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results</a:t>
            </a:r>
          </a:p>
        </p:txBody>
      </p:sp>
      <p:pic>
        <p:nvPicPr>
          <p:cNvPr id="21506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4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98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2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3113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84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80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54" name="Down Arrow 53"/>
          <p:cNvSpPr/>
          <p:nvPr/>
        </p:nvSpPr>
        <p:spPr>
          <a:xfrm>
            <a:off x="3886200" y="3429000"/>
            <a:ext cx="9144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333500" y="1897063"/>
            <a:ext cx="1038225" cy="32004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764" h="3200400">
                <a:moveTo>
                  <a:pt x="1038764" y="0"/>
                </a:moveTo>
                <a:cubicBezTo>
                  <a:pt x="907211" y="6470"/>
                  <a:pt x="547058" y="12940"/>
                  <a:pt x="378843" y="155276"/>
                </a:cubicBezTo>
                <a:cubicBezTo>
                  <a:pt x="210628" y="297612"/>
                  <a:pt x="0" y="346494"/>
                  <a:pt x="29474" y="854015"/>
                </a:cubicBezTo>
                <a:cubicBezTo>
                  <a:pt x="58948" y="1361536"/>
                  <a:pt x="288266" y="2280968"/>
                  <a:pt x="555685" y="32004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Freeform 60"/>
          <p:cNvSpPr/>
          <p:nvPr/>
        </p:nvSpPr>
        <p:spPr>
          <a:xfrm flipH="1">
            <a:off x="6400800" y="2743200"/>
            <a:ext cx="889000" cy="22860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09909 w 1009909"/>
              <a:gd name="connsiteY0" fmla="*/ 0 h 2743200"/>
              <a:gd name="connsiteX1" fmla="*/ 349988 w 1009909"/>
              <a:gd name="connsiteY1" fmla="*/ 155276 h 2743200"/>
              <a:gd name="connsiteX2" fmla="*/ 619 w 1009909"/>
              <a:gd name="connsiteY2" fmla="*/ 854015 h 2743200"/>
              <a:gd name="connsiteX3" fmla="*/ 353703 w 1009909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909" h="2743200">
                <a:moveTo>
                  <a:pt x="1009909" y="0"/>
                </a:moveTo>
                <a:cubicBezTo>
                  <a:pt x="878356" y="6470"/>
                  <a:pt x="518203" y="12940"/>
                  <a:pt x="349988" y="155276"/>
                </a:cubicBezTo>
                <a:cubicBezTo>
                  <a:pt x="181773" y="297612"/>
                  <a:pt x="0" y="422694"/>
                  <a:pt x="619" y="854015"/>
                </a:cubicBezTo>
                <a:cubicBezTo>
                  <a:pt x="1238" y="1285336"/>
                  <a:pt x="86284" y="1823768"/>
                  <a:pt x="353703" y="27432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85800" y="2133600"/>
            <a:ext cx="773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Vertex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code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315200" y="2819400"/>
            <a:ext cx="1231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 dirty="0">
                <a:latin typeface="Calibri" pitchFamily="34" charset="0"/>
              </a:rPr>
              <a:t>Query</a:t>
            </a:r>
            <a:br>
              <a:rPr lang="en-US" i="1" dirty="0">
                <a:latin typeface="Calibri" pitchFamily="34" charset="0"/>
              </a:rPr>
            </a:br>
            <a:r>
              <a:rPr lang="en-US" i="1" dirty="0">
                <a:latin typeface="Calibri" pitchFamily="34" charset="0"/>
              </a:rPr>
              <a:t>plan</a:t>
            </a:r>
          </a:p>
          <a:p>
            <a:pPr>
              <a:spcBef>
                <a:spcPct val="0"/>
              </a:spcBef>
            </a:pPr>
            <a:r>
              <a:rPr lang="en-US" i="1" dirty="0">
                <a:latin typeface="Calibri" pitchFamily="34" charset="0"/>
              </a:rPr>
              <a:t>(Dryad job)</a:t>
            </a:r>
          </a:p>
        </p:txBody>
      </p:sp>
      <p:sp>
        <p:nvSpPr>
          <p:cNvPr id="68" name="Freeform 67"/>
          <p:cNvSpPr/>
          <p:nvPr/>
        </p:nvSpPr>
        <p:spPr>
          <a:xfrm>
            <a:off x="1854200" y="1703388"/>
            <a:ext cx="547688" cy="2792412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38764 w 1038764"/>
              <a:gd name="connsiteY0" fmla="*/ 22561 h 3222961"/>
              <a:gd name="connsiteX1" fmla="*/ 792088 w 1038764"/>
              <a:gd name="connsiteY1" fmla="*/ 25879 h 3222961"/>
              <a:gd name="connsiteX2" fmla="*/ 378843 w 1038764"/>
              <a:gd name="connsiteY2" fmla="*/ 177837 h 3222961"/>
              <a:gd name="connsiteX3" fmla="*/ 29474 w 1038764"/>
              <a:gd name="connsiteY3" fmla="*/ 876576 h 3222961"/>
              <a:gd name="connsiteX4" fmla="*/ 555685 w 1038764"/>
              <a:gd name="connsiteY4" fmla="*/ 3222961 h 3222961"/>
              <a:gd name="connsiteX0" fmla="*/ 798875 w 862093"/>
              <a:gd name="connsiteY0" fmla="*/ 22561 h 3222961"/>
              <a:gd name="connsiteX1" fmla="*/ 792088 w 862093"/>
              <a:gd name="connsiteY1" fmla="*/ 25879 h 3222961"/>
              <a:gd name="connsiteX2" fmla="*/ 378843 w 862093"/>
              <a:gd name="connsiteY2" fmla="*/ 177837 h 3222961"/>
              <a:gd name="connsiteX3" fmla="*/ 29474 w 862093"/>
              <a:gd name="connsiteY3" fmla="*/ 876576 h 3222961"/>
              <a:gd name="connsiteX4" fmla="*/ 555685 w 862093"/>
              <a:gd name="connsiteY4" fmla="*/ 3222961 h 322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93" h="3222961">
                <a:moveTo>
                  <a:pt x="798875" y="22561"/>
                </a:moveTo>
                <a:cubicBezTo>
                  <a:pt x="797744" y="23114"/>
                  <a:pt x="862093" y="0"/>
                  <a:pt x="792088" y="25879"/>
                </a:cubicBezTo>
                <a:cubicBezTo>
                  <a:pt x="722083" y="51758"/>
                  <a:pt x="505945" y="36054"/>
                  <a:pt x="378843" y="177837"/>
                </a:cubicBezTo>
                <a:cubicBezTo>
                  <a:pt x="251741" y="319620"/>
                  <a:pt x="0" y="369055"/>
                  <a:pt x="29474" y="876576"/>
                </a:cubicBezTo>
                <a:cubicBezTo>
                  <a:pt x="58948" y="1384097"/>
                  <a:pt x="288266" y="2303529"/>
                  <a:pt x="555685" y="3222961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057400" y="3505200"/>
            <a:ext cx="638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Data</a:t>
            </a:r>
          </a:p>
        </p:txBody>
      </p:sp>
      <p:cxnSp>
        <p:nvCxnSpPr>
          <p:cNvPr id="18" name="Straight Arrow Connector 17"/>
          <p:cNvCxnSpPr>
            <a:stCxn id="22" idx="4"/>
            <a:endCxn id="14" idx="0"/>
          </p:cNvCxnSpPr>
          <p:nvPr/>
        </p:nvCxnSpPr>
        <p:spPr>
          <a:xfrm rot="5400000">
            <a:off x="34170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4"/>
            <a:endCxn id="15" idx="0"/>
          </p:cNvCxnSpPr>
          <p:nvPr/>
        </p:nvCxnSpPr>
        <p:spPr>
          <a:xfrm rot="5400000">
            <a:off x="47124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/>
      <p:bldP spid="33" grpId="0" animBg="1"/>
      <p:bldP spid="34" grpId="0" animBg="1"/>
      <p:bldP spid="35" grpId="0" animBg="1"/>
      <p:bldP spid="36" grpId="0" animBg="1"/>
      <p:bldP spid="49" grpId="0"/>
      <p:bldP spid="14" grpId="0" animBg="1"/>
      <p:bldP spid="15" grpId="0" animBg="1"/>
      <p:bldP spid="16" grpId="0" animBg="1"/>
      <p:bldP spid="60" grpId="0" animBg="1"/>
      <p:bldP spid="61" grpId="0" animBg="1"/>
      <p:bldP spid="62" grpId="0"/>
      <p:bldP spid="63" grpId="0"/>
      <p:bldP spid="68" grpId="0" animBg="1"/>
      <p:bldP spid="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>
            <a:off x="8077200" y="5562600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382000" cy="503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ight Arrow 3">
            <a:hlinkClick r:id="rId2" action="ppaction://hlinksldjump"/>
          </p:cNvPr>
          <p:cNvSpPr/>
          <p:nvPr/>
        </p:nvSpPr>
        <p:spPr>
          <a:xfrm>
            <a:off x="7772400" y="685800"/>
            <a:ext cx="571500" cy="53340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counting lines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5944" y="2057400"/>
            <a:ext cx="6858000" cy="830997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 count = </a:t>
            </a:r>
            <a:r>
              <a:rPr lang="en-US" sz="2400" dirty="0" err="1" smtClean="0"/>
              <a:t>table.Count</a:t>
            </a:r>
            <a:r>
              <a:rPr lang="en-US" sz="2400" dirty="0" smtClean="0"/>
              <a:t>();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83542"/>
            <a:ext cx="8581644" cy="127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34" y="4572000"/>
            <a:ext cx="800925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Parse, </a:t>
            </a:r>
            <a:br>
              <a:rPr lang="en-US" dirty="0" smtClean="0"/>
            </a:b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320" y="5218331"/>
            <a:ext cx="59663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1128459" y="4343400"/>
            <a:ext cx="1157541" cy="551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959958" y="4912459"/>
            <a:ext cx="3114742" cy="490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7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counting words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5944" y="1752600"/>
            <a:ext cx="6858000" cy="156966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 count = table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SelectMany</a:t>
            </a:r>
            <a:r>
              <a:rPr lang="en-US" sz="2400" dirty="0" smtClean="0">
                <a:solidFill>
                  <a:srgbClr val="FF0000"/>
                </a:solidFill>
              </a:rPr>
              <a:t>(l =&gt; </a:t>
            </a:r>
            <a:r>
              <a:rPr lang="en-US" sz="2400" dirty="0" err="1" smtClean="0">
                <a:solidFill>
                  <a:srgbClr val="FF0000"/>
                </a:solidFill>
              </a:rPr>
              <a:t>l.line.Split</a:t>
            </a:r>
            <a:r>
              <a:rPr lang="en-US" sz="2400" dirty="0" smtClean="0">
                <a:solidFill>
                  <a:srgbClr val="FF0000"/>
                </a:solidFill>
              </a:rPr>
              <a:t>(‘ ‘))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.Count();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65" y="3810000"/>
            <a:ext cx="766915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9666" y="4295001"/>
            <a:ext cx="1372555" cy="9233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Parse, </a:t>
            </a:r>
            <a:br>
              <a:rPr lang="en-US" dirty="0" smtClean="0"/>
            </a:br>
            <a:r>
              <a:rPr lang="en-US" dirty="0" err="1" smtClean="0"/>
              <a:t>SelectMany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5265123"/>
            <a:ext cx="59663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762221" y="4295001"/>
            <a:ext cx="980979" cy="461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130038" y="4572000"/>
            <a:ext cx="2908562" cy="8777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42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67301"/>
            <a:ext cx="7924739" cy="15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counting unique words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5944" y="1447800"/>
            <a:ext cx="6858000" cy="1938992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 count = table</a:t>
            </a:r>
            <a:br>
              <a:rPr lang="en-US" sz="2400" dirty="0" smtClean="0"/>
            </a:br>
            <a:r>
              <a:rPr lang="en-US" sz="2400" dirty="0" smtClean="0"/>
              <a:t>	.</a:t>
            </a:r>
            <a:r>
              <a:rPr lang="en-US" sz="2400" dirty="0" err="1" smtClean="0"/>
              <a:t>SelectMany</a:t>
            </a:r>
            <a:r>
              <a:rPr lang="en-US" sz="2400" dirty="0" smtClean="0"/>
              <a:t>(l =&gt; </a:t>
            </a:r>
            <a:r>
              <a:rPr lang="en-US" sz="2400" dirty="0" err="1" smtClean="0"/>
              <a:t>l.line.Split</a:t>
            </a:r>
            <a:r>
              <a:rPr lang="en-US" sz="2400" dirty="0" smtClean="0"/>
              <a:t>(‘ ‘))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GroupBy</a:t>
            </a:r>
            <a:r>
              <a:rPr lang="en-US" sz="2400" dirty="0" smtClean="0">
                <a:solidFill>
                  <a:srgbClr val="FF0000"/>
                </a:solidFill>
              </a:rPr>
              <a:t>(w =&gt; w)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.Count();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27412" y="4756666"/>
            <a:ext cx="1061957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GroupBy</a:t>
            </a:r>
            <a:r>
              <a:rPr lang="en-US" dirty="0" smtClean="0"/>
              <a:t>;</a:t>
            </a:r>
          </a:p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5988" y="4205253"/>
            <a:ext cx="1458926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HashPartition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489369" y="4389920"/>
            <a:ext cx="1253831" cy="689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834914" y="4038600"/>
            <a:ext cx="908286" cy="351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75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02115"/>
            <a:ext cx="7724775" cy="115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word histogram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458200" cy="156966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result = </a:t>
            </a:r>
            <a:r>
              <a:rPr lang="en-US" sz="2400" dirty="0" err="1"/>
              <a:t>table.SelectMany</a:t>
            </a:r>
            <a:r>
              <a:rPr lang="en-US" sz="2400" dirty="0"/>
              <a:t>(l =&gt; </a:t>
            </a:r>
            <a:r>
              <a:rPr lang="en-US" sz="2400" dirty="0" err="1"/>
              <a:t>l.line.Split</a:t>
            </a:r>
            <a:r>
              <a:rPr lang="en-US" sz="2400" dirty="0"/>
              <a:t>(' '))</a:t>
            </a:r>
          </a:p>
          <a:p>
            <a:r>
              <a:rPr lang="en-US" sz="2400" dirty="0"/>
              <a:t>                .</a:t>
            </a:r>
            <a:r>
              <a:rPr lang="en-US" sz="2400" dirty="0" err="1"/>
              <a:t>GroupBy</a:t>
            </a:r>
            <a:r>
              <a:rPr lang="en-US" sz="2400" dirty="0"/>
              <a:t>(w =&gt; w)</a:t>
            </a:r>
          </a:p>
          <a:p>
            <a:r>
              <a:rPr lang="en-US" sz="2400" dirty="0"/>
              <a:t>                </a:t>
            </a:r>
            <a:r>
              <a:rPr lang="en-US" sz="2400" dirty="0">
                <a:solidFill>
                  <a:srgbClr val="FF0000"/>
                </a:solidFill>
              </a:rPr>
              <a:t>.Select(g =&gt; new { word = </a:t>
            </a:r>
            <a:r>
              <a:rPr lang="en-US" sz="2400" dirty="0" err="1">
                <a:solidFill>
                  <a:srgbClr val="FF0000"/>
                </a:solidFill>
              </a:rPr>
              <a:t>g.Key</a:t>
            </a:r>
            <a:r>
              <a:rPr lang="en-US" sz="2400" dirty="0">
                <a:solidFill>
                  <a:srgbClr val="FF0000"/>
                </a:solidFill>
              </a:rPr>
              <a:t>, count = </a:t>
            </a:r>
            <a:r>
              <a:rPr lang="en-US" sz="2400" dirty="0" err="1">
                <a:solidFill>
                  <a:srgbClr val="FF0000"/>
                </a:solidFill>
              </a:rPr>
              <a:t>g.Count</a:t>
            </a:r>
            <a:r>
              <a:rPr lang="en-US" sz="2400" dirty="0">
                <a:solidFill>
                  <a:srgbClr val="FF0000"/>
                </a:solidFill>
              </a:rPr>
              <a:t>() </a:t>
            </a:r>
            <a:r>
              <a:rPr lang="en-US" sz="2400" dirty="0" smtClean="0">
                <a:solidFill>
                  <a:srgbClr val="FF0000"/>
                </a:solidFill>
              </a:rPr>
              <a:t>});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412" y="4756666"/>
            <a:ext cx="1061957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GroupBy</a:t>
            </a:r>
            <a:r>
              <a:rPr lang="en-US" dirty="0" smtClean="0"/>
              <a:t>;</a:t>
            </a:r>
          </a:p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5988" y="3833336"/>
            <a:ext cx="1458926" cy="9233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GroupBy</a:t>
            </a:r>
            <a:endParaRPr lang="en-US" dirty="0" smtClean="0"/>
          </a:p>
          <a:p>
            <a:r>
              <a:rPr lang="en-US" dirty="0" smtClean="0"/>
              <a:t>Count</a:t>
            </a:r>
          </a:p>
          <a:p>
            <a:r>
              <a:rPr lang="en-US" dirty="0" err="1" smtClean="0"/>
              <a:t>HashPartition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489369" y="4389920"/>
            <a:ext cx="1253831" cy="689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834914" y="3980842"/>
            <a:ext cx="832086" cy="314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63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88" y="3962400"/>
            <a:ext cx="8153400" cy="188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high-frequency words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458200" cy="2308324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result = </a:t>
            </a:r>
            <a:r>
              <a:rPr lang="en-US" sz="2400" dirty="0" err="1"/>
              <a:t>table.SelectMany</a:t>
            </a:r>
            <a:r>
              <a:rPr lang="en-US" sz="2400" dirty="0"/>
              <a:t>(l =&gt; </a:t>
            </a:r>
            <a:r>
              <a:rPr lang="en-US" sz="2400" dirty="0" err="1"/>
              <a:t>l.line.Split</a:t>
            </a:r>
            <a:r>
              <a:rPr lang="en-US" sz="2400" dirty="0"/>
              <a:t>(' </a:t>
            </a:r>
            <a:r>
              <a:rPr lang="en-US" sz="2400" dirty="0" smtClean="0"/>
              <a:t>'))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</a:t>
            </a:r>
            <a:r>
              <a:rPr lang="en-US" sz="2400" dirty="0" err="1"/>
              <a:t>GroupBy</a:t>
            </a:r>
            <a:r>
              <a:rPr lang="en-US" sz="2400" dirty="0"/>
              <a:t>(w =&gt; w</a:t>
            </a:r>
            <a:r>
              <a:rPr lang="en-US" sz="2400" dirty="0" smtClean="0"/>
              <a:t>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/>
              <a:t>.</a:t>
            </a:r>
            <a:r>
              <a:rPr lang="en-US" sz="2400" dirty="0"/>
              <a:t>Select(g =&gt; new { word = </a:t>
            </a:r>
            <a:r>
              <a:rPr lang="en-US" sz="2400" dirty="0" err="1"/>
              <a:t>g.Key</a:t>
            </a:r>
            <a:r>
              <a:rPr lang="en-US" sz="2400" dirty="0"/>
              <a:t>, count = </a:t>
            </a:r>
            <a:r>
              <a:rPr lang="en-US" sz="2400" dirty="0" err="1"/>
              <a:t>g.Count</a:t>
            </a:r>
            <a:r>
              <a:rPr lang="en-US" sz="2400" dirty="0"/>
              <a:t>() </a:t>
            </a:r>
            <a:r>
              <a:rPr lang="en-US" sz="2400" dirty="0" smtClean="0"/>
              <a:t>})</a:t>
            </a:r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OrderByDescending</a:t>
            </a:r>
            <a:r>
              <a:rPr lang="en-US" sz="2400" dirty="0" smtClean="0">
                <a:solidFill>
                  <a:srgbClr val="FF0000"/>
                </a:solidFill>
              </a:rPr>
              <a:t>(t =&gt; </a:t>
            </a:r>
            <a:r>
              <a:rPr lang="en-US" sz="2400" dirty="0" err="1" smtClean="0">
                <a:solidFill>
                  <a:srgbClr val="FF0000"/>
                </a:solidFill>
              </a:rPr>
              <a:t>t.count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	.Take(100);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791200"/>
            <a:ext cx="684803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Sort; </a:t>
            </a:r>
            <a:br>
              <a:rPr lang="en-US" dirty="0" smtClean="0"/>
            </a:br>
            <a:r>
              <a:rPr lang="en-US" dirty="0" smtClean="0"/>
              <a:t>Take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142003" y="5144870"/>
            <a:ext cx="1372597" cy="969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33600" y="6088702"/>
            <a:ext cx="1280863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Mergesort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/>
              <a:t>Take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3414463" y="5442372"/>
            <a:ext cx="776537" cy="969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57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" y="2841012"/>
            <a:ext cx="7897209" cy="378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words by frequency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458200" cy="1938992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result = </a:t>
            </a:r>
            <a:r>
              <a:rPr lang="en-US" sz="2400" dirty="0" err="1"/>
              <a:t>table.SelectMany</a:t>
            </a:r>
            <a:r>
              <a:rPr lang="en-US" sz="2400" dirty="0"/>
              <a:t>(l =&gt; </a:t>
            </a:r>
            <a:r>
              <a:rPr lang="en-US" sz="2400" dirty="0" err="1"/>
              <a:t>l.line.Split</a:t>
            </a:r>
            <a:r>
              <a:rPr lang="en-US" sz="2400" dirty="0"/>
              <a:t>(' </a:t>
            </a:r>
            <a:r>
              <a:rPr lang="en-US" sz="2400" dirty="0" smtClean="0"/>
              <a:t>'))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</a:t>
            </a:r>
            <a:r>
              <a:rPr lang="en-US" sz="2400" dirty="0" err="1"/>
              <a:t>GroupBy</a:t>
            </a:r>
            <a:r>
              <a:rPr lang="en-US" sz="2400" dirty="0"/>
              <a:t>(w =&gt; w</a:t>
            </a:r>
            <a:r>
              <a:rPr lang="en-US" sz="2400" dirty="0" smtClean="0"/>
              <a:t>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/>
              <a:t>.</a:t>
            </a:r>
            <a:r>
              <a:rPr lang="en-US" sz="2400" dirty="0"/>
              <a:t>Select(g =&gt; new { word = </a:t>
            </a:r>
            <a:r>
              <a:rPr lang="en-US" sz="2400" dirty="0" err="1"/>
              <a:t>g.Key</a:t>
            </a:r>
            <a:r>
              <a:rPr lang="en-US" sz="2400" dirty="0"/>
              <a:t>, count = </a:t>
            </a:r>
            <a:r>
              <a:rPr lang="en-US" sz="2400" dirty="0" err="1"/>
              <a:t>g.Count</a:t>
            </a:r>
            <a:r>
              <a:rPr lang="en-US" sz="2400" dirty="0"/>
              <a:t>() </a:t>
            </a:r>
            <a:r>
              <a:rPr lang="en-US" sz="2400" dirty="0" smtClean="0"/>
              <a:t>})</a:t>
            </a:r>
          </a:p>
          <a:p>
            <a:r>
              <a:rPr lang="en-US" sz="2400" dirty="0" smtClean="0"/>
              <a:t>	.</a:t>
            </a:r>
            <a:r>
              <a:rPr lang="en-US" sz="2400" dirty="0" err="1" smtClean="0"/>
              <a:t>OrderByDescending</a:t>
            </a:r>
            <a:r>
              <a:rPr lang="en-US" sz="2400" dirty="0" smtClean="0"/>
              <a:t>(t =&gt; </a:t>
            </a:r>
            <a:r>
              <a:rPr lang="en-US" sz="2400" dirty="0" err="1" smtClean="0"/>
              <a:t>t.count</a:t>
            </a:r>
            <a:r>
              <a:rPr lang="en-US" sz="2400" dirty="0" smtClean="0"/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3962400"/>
            <a:ext cx="875561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1180361" y="4147066"/>
            <a:ext cx="1334239" cy="138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2871" y="4412040"/>
            <a:ext cx="1144929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447800" y="4584353"/>
            <a:ext cx="3086100" cy="12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6790" y="4888468"/>
            <a:ext cx="1111010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1447800" y="5073134"/>
            <a:ext cx="28956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6790" y="5334000"/>
            <a:ext cx="1651093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Range-partition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>
            <a:off x="1987883" y="5518666"/>
            <a:ext cx="221917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6790" y="6096000"/>
            <a:ext cx="569387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Sort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3" idx="3"/>
          </p:cNvCxnSpPr>
          <p:nvPr/>
        </p:nvCxnSpPr>
        <p:spPr>
          <a:xfrm flipV="1">
            <a:off x="906177" y="6172200"/>
            <a:ext cx="1837023" cy="10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664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Map-Reduce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458200" cy="452431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public static IQueryable&lt;S&gt;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MapReduce&lt;T,M,K,S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&gt;(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    IQueryable&lt;T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&gt; input,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Func&lt;T, IEnumerable&lt;M&gt;&gt; mapper,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Func&lt;M,K&gt;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Func&lt;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IGrouping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&lt;K,M&gt;,S&gt; reducer)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map =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input.SelectMany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(mapper);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group =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map.GroupBy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result =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group.Select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(reducer);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return result;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2765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4216" y="722555"/>
            <a:ext cx="3109383" cy="6135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Expectation Maximization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2133600" cy="365125"/>
          </a:xfrm>
        </p:spPr>
        <p:txBody>
          <a:bodyPr/>
          <a:lstStyle/>
          <a:p>
            <a:fld id="{05B373E8-BEAF-4D31-8BC4-0CF0FBB3AA11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3200400"/>
            <a:ext cx="2665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smtClean="0"/>
              <a:t> 160 </a:t>
            </a:r>
            <a:r>
              <a:rPr lang="en-US" sz="2400" dirty="0" smtClean="0"/>
              <a:t>lines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3 iterations shown</a:t>
            </a:r>
          </a:p>
        </p:txBody>
      </p:sp>
      <p:sp>
        <p:nvSpPr>
          <p:cNvPr id="49154" name="AutoShape 2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AutoShape 4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4600" y="8382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95600" y="28956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76880" y="4897120"/>
            <a:ext cx="2509520" cy="180848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Software Stack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63600" y="4731907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smtClean="0">
                <a:solidFill>
                  <a:schemeClr val="tx1"/>
                </a:solidFill>
              </a:rPr>
              <a:t>Windows HPC Cluster)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38200" y="4198507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(Distributed Storage Catalog)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38200" y="3665107"/>
            <a:ext cx="7391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Execution (Dryad)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38200" y="3131707"/>
            <a:ext cx="73914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Language </a:t>
            </a:r>
            <a:r>
              <a:rPr lang="en-US" dirty="0" smtClean="0">
                <a:solidFill>
                  <a:schemeClr val="tx1"/>
                </a:solidFill>
              </a:rPr>
              <a:t>(DryadLINQ)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4873" y="2598307"/>
            <a:ext cx="73914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4114800"/>
            <a:ext cx="8001000" cy="2057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9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17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Index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447800"/>
            <a:ext cx="5429250" cy="487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85800" y="1295400"/>
            <a:ext cx="189327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Images</a:t>
            </a:r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features</a:t>
            </a:r>
            <a:endParaRPr lang="en-US" sz="4000" dirty="0"/>
          </a:p>
        </p:txBody>
      </p:sp>
      <p:sp>
        <p:nvSpPr>
          <p:cNvPr id="10" name="Down Arrow 9"/>
          <p:cNvSpPr/>
          <p:nvPr/>
        </p:nvSpPr>
        <p:spPr>
          <a:xfrm>
            <a:off x="1219200" y="2438400"/>
            <a:ext cx="685800" cy="274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087125"/>
            <a:ext cx="467620" cy="367961"/>
          </a:xfrm>
          <a:prstGeom prst="rect">
            <a:avLst/>
          </a:prstGeom>
          <a:noFill/>
        </p:spPr>
      </p:pic>
      <p:sp>
        <p:nvSpPr>
          <p:cNvPr id="204" name="Rounded Rectangle 203"/>
          <p:cNvSpPr/>
          <p:nvPr/>
        </p:nvSpPr>
        <p:spPr>
          <a:xfrm>
            <a:off x="5257800" y="4003271"/>
            <a:ext cx="1142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4" name="Picture 17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581400"/>
            <a:ext cx="467620" cy="367961"/>
          </a:xfrm>
          <a:prstGeom prst="rect">
            <a:avLst/>
          </a:prstGeom>
          <a:noFill/>
        </p:spPr>
      </p:pic>
      <p:sp>
        <p:nvSpPr>
          <p:cNvPr id="183" name="Rounded Rectangle 182"/>
          <p:cNvSpPr/>
          <p:nvPr/>
        </p:nvSpPr>
        <p:spPr>
          <a:xfrm>
            <a:off x="5638800" y="3469871"/>
            <a:ext cx="761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5" name="Picture 17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553725"/>
            <a:ext cx="467620" cy="367961"/>
          </a:xfrm>
          <a:prstGeom prst="rect">
            <a:avLst/>
          </a:prstGeom>
          <a:noFill/>
        </p:spPr>
      </p:pic>
      <p:sp>
        <p:nvSpPr>
          <p:cNvPr id="188" name="Rounded Rectangle 187"/>
          <p:cNvSpPr/>
          <p:nvPr/>
        </p:nvSpPr>
        <p:spPr>
          <a:xfrm>
            <a:off x="6841817" y="34698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5" name="Rounded Rectangle 304"/>
          <p:cNvSpPr/>
          <p:nvPr/>
        </p:nvSpPr>
        <p:spPr>
          <a:xfrm>
            <a:off x="5715000" y="3509400"/>
            <a:ext cx="622005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6" name="Rounded Rectangle 305"/>
          <p:cNvSpPr/>
          <p:nvPr/>
        </p:nvSpPr>
        <p:spPr>
          <a:xfrm>
            <a:off x="6898200" y="3509400"/>
            <a:ext cx="8418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76" name="Picture 17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553725"/>
            <a:ext cx="467620" cy="367961"/>
          </a:xfrm>
          <a:prstGeom prst="rect">
            <a:avLst/>
          </a:prstGeom>
          <a:noFill/>
        </p:spPr>
      </p:pic>
      <p:sp>
        <p:nvSpPr>
          <p:cNvPr id="177" name="Rounded Rectangle 176"/>
          <p:cNvSpPr/>
          <p:nvPr/>
        </p:nvSpPr>
        <p:spPr>
          <a:xfrm>
            <a:off x="3991227" y="3469871"/>
            <a:ext cx="13295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0" name="Rounded Rectangle 299"/>
          <p:cNvSpPr/>
          <p:nvPr/>
        </p:nvSpPr>
        <p:spPr>
          <a:xfrm>
            <a:off x="4036800" y="3509400"/>
            <a:ext cx="6576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3" name="Rounded Rectangle 302"/>
          <p:cNvSpPr/>
          <p:nvPr/>
        </p:nvSpPr>
        <p:spPr>
          <a:xfrm>
            <a:off x="4724400" y="3505200"/>
            <a:ext cx="5334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2286000"/>
            <a:ext cx="20806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Where</a:t>
            </a:r>
          </a:p>
          <a:p>
            <a:r>
              <a:rPr lang="en-US" sz="3600" dirty="0" smtClean="0"/>
              <a:t>Select</a:t>
            </a:r>
          </a:p>
          <a:p>
            <a:r>
              <a:rPr lang="en-US" sz="3600" dirty="0" err="1" smtClean="0"/>
              <a:t>GroupBy</a:t>
            </a:r>
            <a:endParaRPr lang="en-US" sz="3600" dirty="0" smtClean="0"/>
          </a:p>
          <a:p>
            <a:r>
              <a:rPr lang="en-US" sz="3600" dirty="0" err="1" smtClean="0"/>
              <a:t>OrderBy</a:t>
            </a:r>
            <a:endParaRPr lang="en-US" sz="3600" dirty="0" smtClean="0"/>
          </a:p>
          <a:p>
            <a:r>
              <a:rPr lang="en-US" sz="3600" dirty="0" smtClean="0"/>
              <a:t>Aggregate</a:t>
            </a:r>
          </a:p>
          <a:p>
            <a:r>
              <a:rPr lang="en-US" sz="3600" dirty="0" smtClean="0"/>
              <a:t>Join</a:t>
            </a:r>
          </a:p>
        </p:txBody>
      </p:sp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1572525"/>
            <a:ext cx="467620" cy="36796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1572525"/>
            <a:ext cx="467620" cy="367961"/>
          </a:xfrm>
          <a:prstGeom prst="rect">
            <a:avLst/>
          </a:prstGeom>
          <a:noFill/>
        </p:spPr>
      </p:pic>
      <p:pic>
        <p:nvPicPr>
          <p:cNvPr id="7" name="Picture 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572525"/>
            <a:ext cx="467620" cy="36796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3991227" y="14886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ectangle 8"/>
          <p:cNvSpPr/>
          <p:nvPr/>
        </p:nvSpPr>
        <p:spPr>
          <a:xfrm>
            <a:off x="411167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20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4513166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471391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4914658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" name="Rounded Rectangle 13"/>
          <p:cNvSpPr/>
          <p:nvPr/>
        </p:nvSpPr>
        <p:spPr>
          <a:xfrm>
            <a:off x="5436596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" name="Rectangle 14"/>
          <p:cNvSpPr/>
          <p:nvPr/>
        </p:nvSpPr>
        <p:spPr>
          <a:xfrm>
            <a:off x="555704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575778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95853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615928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" name="Rounded Rectangle 18"/>
          <p:cNvSpPr/>
          <p:nvPr/>
        </p:nvSpPr>
        <p:spPr>
          <a:xfrm>
            <a:off x="6841817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0" name="Rectangle 19"/>
          <p:cNvSpPr/>
          <p:nvPr/>
        </p:nvSpPr>
        <p:spPr>
          <a:xfrm>
            <a:off x="696226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16300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36375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Rectangle 22"/>
          <p:cNvSpPr/>
          <p:nvPr/>
        </p:nvSpPr>
        <p:spPr>
          <a:xfrm>
            <a:off x="7564501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32" name="Picture 131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2486925"/>
            <a:ext cx="467620" cy="367961"/>
          </a:xfrm>
          <a:prstGeom prst="rect">
            <a:avLst/>
          </a:prstGeom>
          <a:noFill/>
        </p:spPr>
      </p:pic>
      <p:pic>
        <p:nvPicPr>
          <p:cNvPr id="133" name="Picture 13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2486925"/>
            <a:ext cx="467620" cy="367961"/>
          </a:xfrm>
          <a:prstGeom prst="rect">
            <a:avLst/>
          </a:prstGeom>
          <a:noFill/>
        </p:spPr>
      </p:pic>
      <p:pic>
        <p:nvPicPr>
          <p:cNvPr id="134" name="Picture 13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486925"/>
            <a:ext cx="467620" cy="367961"/>
          </a:xfrm>
          <a:prstGeom prst="rect">
            <a:avLst/>
          </a:prstGeom>
          <a:noFill/>
        </p:spPr>
      </p:pic>
      <p:sp>
        <p:nvSpPr>
          <p:cNvPr id="135" name="Rounded Rectangle 134"/>
          <p:cNvSpPr/>
          <p:nvPr/>
        </p:nvSpPr>
        <p:spPr>
          <a:xfrm>
            <a:off x="3991227" y="24030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36" name="Rectangle 135"/>
          <p:cNvSpPr/>
          <p:nvPr/>
        </p:nvSpPr>
        <p:spPr>
          <a:xfrm>
            <a:off x="411167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513166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471391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1" name="Rounded Rectangle 140"/>
          <p:cNvSpPr/>
          <p:nvPr/>
        </p:nvSpPr>
        <p:spPr>
          <a:xfrm>
            <a:off x="5436596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3" name="Rectangle 142"/>
          <p:cNvSpPr/>
          <p:nvPr/>
        </p:nvSpPr>
        <p:spPr>
          <a:xfrm>
            <a:off x="575778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595853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615928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6" name="Rounded Rectangle 145"/>
          <p:cNvSpPr/>
          <p:nvPr/>
        </p:nvSpPr>
        <p:spPr>
          <a:xfrm>
            <a:off x="6841817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7" name="Rectangle 146"/>
          <p:cNvSpPr/>
          <p:nvPr/>
        </p:nvSpPr>
        <p:spPr>
          <a:xfrm>
            <a:off x="6962263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8" name="Rectangle 147"/>
          <p:cNvSpPr/>
          <p:nvPr/>
        </p:nvSpPr>
        <p:spPr>
          <a:xfrm>
            <a:off x="716300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53" name="Picture 15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3020325"/>
            <a:ext cx="467620" cy="367961"/>
          </a:xfrm>
          <a:prstGeom prst="rect">
            <a:avLst/>
          </a:prstGeom>
          <a:noFill/>
        </p:spPr>
      </p:pic>
      <p:pic>
        <p:nvPicPr>
          <p:cNvPr id="154" name="Picture 15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020325"/>
            <a:ext cx="467620" cy="367961"/>
          </a:xfrm>
          <a:prstGeom prst="rect">
            <a:avLst/>
          </a:prstGeom>
          <a:noFill/>
        </p:spPr>
      </p:pic>
      <p:pic>
        <p:nvPicPr>
          <p:cNvPr id="155" name="Picture 15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020325"/>
            <a:ext cx="467620" cy="367961"/>
          </a:xfrm>
          <a:prstGeom prst="rect">
            <a:avLst/>
          </a:prstGeom>
          <a:noFill/>
        </p:spPr>
      </p:pic>
      <p:sp>
        <p:nvSpPr>
          <p:cNvPr id="156" name="Rounded Rectangle 155"/>
          <p:cNvSpPr/>
          <p:nvPr/>
        </p:nvSpPr>
        <p:spPr>
          <a:xfrm>
            <a:off x="3991227" y="29364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7" name="Rectangle 156"/>
          <p:cNvSpPr/>
          <p:nvPr/>
        </p:nvSpPr>
        <p:spPr>
          <a:xfrm>
            <a:off x="408960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290345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4491091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0" name="Rectangle 159"/>
          <p:cNvSpPr/>
          <p:nvPr/>
        </p:nvSpPr>
        <p:spPr>
          <a:xfrm>
            <a:off x="469183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4892583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2" name="Rounded Rectangle 161"/>
          <p:cNvSpPr/>
          <p:nvPr/>
        </p:nvSpPr>
        <p:spPr>
          <a:xfrm>
            <a:off x="5436596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3" name="Rectangle 162"/>
          <p:cNvSpPr/>
          <p:nvPr/>
        </p:nvSpPr>
        <p:spPr>
          <a:xfrm>
            <a:off x="553496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4" name="Rectangle 163"/>
          <p:cNvSpPr/>
          <p:nvPr/>
        </p:nvSpPr>
        <p:spPr>
          <a:xfrm>
            <a:off x="573571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5" name="Rectangle 164"/>
          <p:cNvSpPr/>
          <p:nvPr/>
        </p:nvSpPr>
        <p:spPr>
          <a:xfrm>
            <a:off x="593646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6" name="Rectangle 165"/>
          <p:cNvSpPr/>
          <p:nvPr/>
        </p:nvSpPr>
        <p:spPr>
          <a:xfrm>
            <a:off x="613720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7" name="Rounded Rectangle 166"/>
          <p:cNvSpPr/>
          <p:nvPr/>
        </p:nvSpPr>
        <p:spPr>
          <a:xfrm>
            <a:off x="6841817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8" name="Rectangle 167"/>
          <p:cNvSpPr/>
          <p:nvPr/>
        </p:nvSpPr>
        <p:spPr>
          <a:xfrm>
            <a:off x="694018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9" name="Rectangle 168"/>
          <p:cNvSpPr/>
          <p:nvPr/>
        </p:nvSpPr>
        <p:spPr>
          <a:xfrm>
            <a:off x="714093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0" name="Rectangle 169"/>
          <p:cNvSpPr/>
          <p:nvPr/>
        </p:nvSpPr>
        <p:spPr>
          <a:xfrm>
            <a:off x="734168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1" name="Rectangle 170"/>
          <p:cNvSpPr/>
          <p:nvPr/>
        </p:nvSpPr>
        <p:spPr>
          <a:xfrm>
            <a:off x="7542426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ectangle 177"/>
          <p:cNvSpPr/>
          <p:nvPr/>
        </p:nvSpPr>
        <p:spPr>
          <a:xfrm>
            <a:off x="4114374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315119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0" name="Rectangle 179"/>
          <p:cNvSpPr/>
          <p:nvPr/>
        </p:nvSpPr>
        <p:spPr>
          <a:xfrm>
            <a:off x="4515865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1" name="Rectangle 180"/>
          <p:cNvSpPr/>
          <p:nvPr/>
        </p:nvSpPr>
        <p:spPr>
          <a:xfrm>
            <a:off x="476175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4933575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5760488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5961234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6161981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9" name="Rectangle 188"/>
          <p:cNvSpPr/>
          <p:nvPr/>
        </p:nvSpPr>
        <p:spPr>
          <a:xfrm>
            <a:off x="6964962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0" name="Rectangle 189"/>
          <p:cNvSpPr/>
          <p:nvPr/>
        </p:nvSpPr>
        <p:spPr>
          <a:xfrm>
            <a:off x="7165708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1" name="Rectangle 190"/>
          <p:cNvSpPr/>
          <p:nvPr/>
        </p:nvSpPr>
        <p:spPr>
          <a:xfrm>
            <a:off x="7366454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2" name="Rectangle 191"/>
          <p:cNvSpPr/>
          <p:nvPr/>
        </p:nvSpPr>
        <p:spPr>
          <a:xfrm>
            <a:off x="7567200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96" name="Picture 19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4087125"/>
            <a:ext cx="467620" cy="367961"/>
          </a:xfrm>
          <a:prstGeom prst="rect">
            <a:avLst/>
          </a:prstGeom>
          <a:noFill/>
        </p:spPr>
      </p:pic>
      <p:pic>
        <p:nvPicPr>
          <p:cNvPr id="197" name="Picture 19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087125"/>
            <a:ext cx="467620" cy="367961"/>
          </a:xfrm>
          <a:prstGeom prst="rect">
            <a:avLst/>
          </a:prstGeom>
          <a:noFill/>
        </p:spPr>
      </p:pic>
      <p:sp>
        <p:nvSpPr>
          <p:cNvPr id="198" name="Rounded Rectangle 197"/>
          <p:cNvSpPr/>
          <p:nvPr/>
        </p:nvSpPr>
        <p:spPr>
          <a:xfrm>
            <a:off x="3991227" y="4003271"/>
            <a:ext cx="9617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9" name="Rectangle 198"/>
          <p:cNvSpPr/>
          <p:nvPr/>
        </p:nvSpPr>
        <p:spPr>
          <a:xfrm>
            <a:off x="4118400" y="4295790"/>
            <a:ext cx="1137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316484" y="4289363"/>
            <a:ext cx="116383" cy="52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1" name="Rectangle 200"/>
          <p:cNvSpPr/>
          <p:nvPr/>
        </p:nvSpPr>
        <p:spPr>
          <a:xfrm>
            <a:off x="4511080" y="4268487"/>
            <a:ext cx="122534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2" name="Rectangle 201"/>
          <p:cNvSpPr/>
          <p:nvPr/>
        </p:nvSpPr>
        <p:spPr>
          <a:xfrm>
            <a:off x="4705674" y="4268487"/>
            <a:ext cx="128685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3" name="Rectangle 202"/>
          <p:cNvSpPr/>
          <p:nvPr/>
        </p:nvSpPr>
        <p:spPr>
          <a:xfrm>
            <a:off x="5334000" y="4261529"/>
            <a:ext cx="120878" cy="7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5" name="Rectangle 204"/>
          <p:cNvSpPr/>
          <p:nvPr/>
        </p:nvSpPr>
        <p:spPr>
          <a:xfrm>
            <a:off x="5551200" y="4226400"/>
            <a:ext cx="126291" cy="115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6" name="Rectangle 205"/>
          <p:cNvSpPr/>
          <p:nvPr/>
        </p:nvSpPr>
        <p:spPr>
          <a:xfrm>
            <a:off x="5752800" y="4212000"/>
            <a:ext cx="125437" cy="129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7" name="Rectangle 206"/>
          <p:cNvSpPr/>
          <p:nvPr/>
        </p:nvSpPr>
        <p:spPr>
          <a:xfrm>
            <a:off x="5947201" y="4176000"/>
            <a:ext cx="131782" cy="165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8" name="Rectangle 207"/>
          <p:cNvSpPr/>
          <p:nvPr/>
        </p:nvSpPr>
        <p:spPr>
          <a:xfrm>
            <a:off x="6159418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9" name="Rounded Rectangle 208"/>
          <p:cNvSpPr/>
          <p:nvPr/>
        </p:nvSpPr>
        <p:spPr>
          <a:xfrm>
            <a:off x="6841817" y="40032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10" name="Rectangle 209"/>
          <p:cNvSpPr/>
          <p:nvPr/>
        </p:nvSpPr>
        <p:spPr>
          <a:xfrm>
            <a:off x="6962399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1" name="Rectangle 210"/>
          <p:cNvSpPr/>
          <p:nvPr/>
        </p:nvSpPr>
        <p:spPr>
          <a:xfrm>
            <a:off x="7163999" y="4118400"/>
            <a:ext cx="119457" cy="223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2" name="Rectangle 211"/>
          <p:cNvSpPr/>
          <p:nvPr/>
        </p:nvSpPr>
        <p:spPr>
          <a:xfrm>
            <a:off x="7358400" y="4075200"/>
            <a:ext cx="125803" cy="266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3" name="Rectangle 212"/>
          <p:cNvSpPr/>
          <p:nvPr/>
        </p:nvSpPr>
        <p:spPr>
          <a:xfrm>
            <a:off x="7564501" y="40455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16" name="Picture 21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867" y="5192431"/>
            <a:ext cx="467620" cy="367961"/>
          </a:xfrm>
          <a:prstGeom prst="rect">
            <a:avLst/>
          </a:prstGeom>
          <a:noFill/>
        </p:spPr>
      </p:pic>
      <p:pic>
        <p:nvPicPr>
          <p:cNvPr id="218" name="Picture 217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9135" y="5192431"/>
            <a:ext cx="467620" cy="367961"/>
          </a:xfrm>
          <a:prstGeom prst="rect">
            <a:avLst/>
          </a:prstGeom>
          <a:noFill/>
        </p:spPr>
      </p:pic>
      <p:sp>
        <p:nvSpPr>
          <p:cNvPr id="219" name="Rounded Rectangle 218"/>
          <p:cNvSpPr/>
          <p:nvPr/>
        </p:nvSpPr>
        <p:spPr>
          <a:xfrm>
            <a:off x="4646562" y="5108577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0" name="Rectangle 219"/>
          <p:cNvSpPr/>
          <p:nvPr/>
        </p:nvSpPr>
        <p:spPr>
          <a:xfrm>
            <a:off x="476701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4967755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2" name="Rectangle 221"/>
          <p:cNvSpPr/>
          <p:nvPr/>
        </p:nvSpPr>
        <p:spPr>
          <a:xfrm>
            <a:off x="5168501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3" name="Rectangle 222"/>
          <p:cNvSpPr/>
          <p:nvPr/>
        </p:nvSpPr>
        <p:spPr>
          <a:xfrm>
            <a:off x="5369247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4" name="Rectangle 223"/>
          <p:cNvSpPr/>
          <p:nvPr/>
        </p:nvSpPr>
        <p:spPr>
          <a:xfrm>
            <a:off x="5569993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5" name="Rounded Rectangle 224"/>
          <p:cNvSpPr/>
          <p:nvPr/>
        </p:nvSpPr>
        <p:spPr>
          <a:xfrm>
            <a:off x="6091931" y="5108577"/>
            <a:ext cx="7349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6" name="Rectangle 225"/>
          <p:cNvSpPr/>
          <p:nvPr/>
        </p:nvSpPr>
        <p:spPr>
          <a:xfrm>
            <a:off x="6212378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7" name="Rectangle 226"/>
          <p:cNvSpPr/>
          <p:nvPr/>
        </p:nvSpPr>
        <p:spPr>
          <a:xfrm>
            <a:off x="6413124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8" name="Rectangle 227"/>
          <p:cNvSpPr/>
          <p:nvPr/>
        </p:nvSpPr>
        <p:spPr>
          <a:xfrm>
            <a:off x="661387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37" name="Picture 23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4579654"/>
            <a:ext cx="467620" cy="367961"/>
          </a:xfrm>
          <a:prstGeom prst="rect">
            <a:avLst/>
          </a:prstGeom>
          <a:noFill/>
        </p:spPr>
      </p:pic>
      <p:sp>
        <p:nvSpPr>
          <p:cNvPr id="246" name="Rounded Rectangle 245"/>
          <p:cNvSpPr/>
          <p:nvPr/>
        </p:nvSpPr>
        <p:spPr>
          <a:xfrm>
            <a:off x="5436597" y="4495800"/>
            <a:ext cx="35460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47" name="Rectangle 246"/>
          <p:cNvSpPr/>
          <p:nvPr/>
        </p:nvSpPr>
        <p:spPr>
          <a:xfrm>
            <a:off x="5557043" y="4538079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4" name="Rectangle 303"/>
          <p:cNvSpPr/>
          <p:nvPr/>
        </p:nvSpPr>
        <p:spPr>
          <a:xfrm>
            <a:off x="510540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0" name="Down Arrow 309"/>
          <p:cNvSpPr/>
          <p:nvPr/>
        </p:nvSpPr>
        <p:spPr>
          <a:xfrm>
            <a:off x="5715000" y="1981200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3" name="Picture 31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1794" y="5189254"/>
            <a:ext cx="467620" cy="367961"/>
          </a:xfrm>
          <a:prstGeom prst="rect">
            <a:avLst/>
          </a:prstGeom>
          <a:noFill/>
        </p:spPr>
      </p:pic>
      <p:pic>
        <p:nvPicPr>
          <p:cNvPr id="314" name="Picture 31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710" y="5189254"/>
            <a:ext cx="467620" cy="367961"/>
          </a:xfrm>
          <a:prstGeom prst="rect">
            <a:avLst/>
          </a:prstGeom>
          <a:noFill/>
        </p:spPr>
      </p:pic>
      <p:sp>
        <p:nvSpPr>
          <p:cNvPr id="315" name="Rounded Rectangle 314"/>
          <p:cNvSpPr/>
          <p:nvPr/>
        </p:nvSpPr>
        <p:spPr>
          <a:xfrm>
            <a:off x="1705859" y="5105400"/>
            <a:ext cx="72827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16" name="Rectangle 315"/>
          <p:cNvSpPr/>
          <p:nvPr/>
        </p:nvSpPr>
        <p:spPr>
          <a:xfrm>
            <a:off x="1826305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7" name="Rectangle 316"/>
          <p:cNvSpPr/>
          <p:nvPr/>
        </p:nvSpPr>
        <p:spPr>
          <a:xfrm>
            <a:off x="2027051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8" name="Rectangle 317"/>
          <p:cNvSpPr/>
          <p:nvPr/>
        </p:nvSpPr>
        <p:spPr>
          <a:xfrm>
            <a:off x="2227797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0" name="Rounded Rectangle 319"/>
          <p:cNvSpPr/>
          <p:nvPr/>
        </p:nvSpPr>
        <p:spPr>
          <a:xfrm>
            <a:off x="2784074" y="5105400"/>
            <a:ext cx="515431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21" name="Rectangle 320"/>
          <p:cNvSpPr/>
          <p:nvPr/>
        </p:nvSpPr>
        <p:spPr>
          <a:xfrm>
            <a:off x="2904520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2" name="Rectangle 321"/>
          <p:cNvSpPr/>
          <p:nvPr/>
        </p:nvSpPr>
        <p:spPr>
          <a:xfrm>
            <a:off x="3105266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5" name="Down Arrow 324"/>
          <p:cNvSpPr/>
          <p:nvPr/>
        </p:nvSpPr>
        <p:spPr>
          <a:xfrm rot="16200000">
            <a:off x="3276600" y="5225592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476877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4969517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8" name="Rectangle 327"/>
          <p:cNvSpPr/>
          <p:nvPr/>
        </p:nvSpPr>
        <p:spPr>
          <a:xfrm>
            <a:off x="5170263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9" name="Rectangle 328"/>
          <p:cNvSpPr/>
          <p:nvPr/>
        </p:nvSpPr>
        <p:spPr>
          <a:xfrm>
            <a:off x="5371009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0" name="Rectangle 329"/>
          <p:cNvSpPr/>
          <p:nvPr/>
        </p:nvSpPr>
        <p:spPr>
          <a:xfrm>
            <a:off x="5571755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1" name="Rectangle 330"/>
          <p:cNvSpPr/>
          <p:nvPr/>
        </p:nvSpPr>
        <p:spPr>
          <a:xfrm>
            <a:off x="6214140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2" name="Rectangle 331"/>
          <p:cNvSpPr/>
          <p:nvPr/>
        </p:nvSpPr>
        <p:spPr>
          <a:xfrm>
            <a:off x="6414886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3" name="Rectangle 332"/>
          <p:cNvSpPr/>
          <p:nvPr/>
        </p:nvSpPr>
        <p:spPr>
          <a:xfrm>
            <a:off x="661563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183" grpId="0" animBg="1"/>
      <p:bldP spid="188" grpId="0" animBg="1"/>
      <p:bldP spid="305" grpId="0" animBg="1"/>
      <p:bldP spid="306" grpId="0" animBg="1"/>
      <p:bldP spid="177" grpId="0" animBg="1"/>
      <p:bldP spid="300" grpId="0" animBg="1"/>
      <p:bldP spid="303" grpId="0" animBg="1"/>
      <p:bldP spid="135" grpId="0" animBg="1"/>
      <p:bldP spid="136" grpId="0" animBg="1"/>
      <p:bldP spid="138" grpId="0" animBg="1"/>
      <p:bldP spid="139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1" grpId="0" animBg="1"/>
      <p:bldP spid="192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46" grpId="0" animBg="1"/>
      <p:bldP spid="247" grpId="0" animBg="1"/>
      <p:bldP spid="304" grpId="0" animBg="1"/>
      <p:bldP spid="315" grpId="0" animBg="1"/>
      <p:bldP spid="316" grpId="0" animBg="1"/>
      <p:bldP spid="317" grpId="0" animBg="1"/>
      <p:bldP spid="318" grpId="0" animBg="1"/>
      <p:bldP spid="320" grpId="0" animBg="1"/>
      <p:bldP spid="321" grpId="0" animBg="1"/>
      <p:bldP spid="322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Using PLINQ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0901" name="Picture 5" descr="C:\Users\mbudiu\Pictures\TaskManag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743200"/>
            <a:ext cx="3962400" cy="1018327"/>
          </a:xfrm>
          <a:prstGeom prst="rect">
            <a:avLst/>
          </a:prstGeom>
          <a:noFill/>
        </p:spPr>
      </p:pic>
      <p:sp>
        <p:nvSpPr>
          <p:cNvPr id="11" name="Down Arrow 10"/>
          <p:cNvSpPr/>
          <p:nvPr/>
        </p:nvSpPr>
        <p:spPr>
          <a:xfrm>
            <a:off x="6781800" y="3810000"/>
            <a:ext cx="609600" cy="3810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22" name="Picture 2" descr="C:\Users\mbudiu\Pictures\TaskManag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267200"/>
            <a:ext cx="3914775" cy="942975"/>
          </a:xfrm>
          <a:prstGeom prst="rect">
            <a:avLst/>
          </a:prstGeom>
          <a:noFill/>
        </p:spPr>
      </p:pic>
      <p:pic>
        <p:nvPicPr>
          <p:cNvPr id="149506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6019800"/>
            <a:ext cx="838200" cy="838200"/>
          </a:xfrm>
          <a:prstGeom prst="rect">
            <a:avLst/>
          </a:prstGeom>
          <a:noFill/>
        </p:spPr>
      </p:pic>
      <p:pic>
        <p:nvPicPr>
          <p:cNvPr id="12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6019800"/>
            <a:ext cx="838200" cy="838200"/>
          </a:xfrm>
          <a:prstGeom prst="rect">
            <a:avLst/>
          </a:prstGeom>
          <a:noFill/>
        </p:spPr>
      </p:pic>
      <p:pic>
        <p:nvPicPr>
          <p:cNvPr id="13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6019800"/>
            <a:ext cx="838200" cy="838200"/>
          </a:xfrm>
          <a:prstGeom prst="rect">
            <a:avLst/>
          </a:prstGeom>
          <a:noFill/>
        </p:spPr>
      </p:pic>
      <p:pic>
        <p:nvPicPr>
          <p:cNvPr id="14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6019800"/>
            <a:ext cx="838200" cy="838200"/>
          </a:xfrm>
          <a:prstGeom prst="rect">
            <a:avLst/>
          </a:prstGeom>
          <a:noFill/>
        </p:spPr>
      </p:pic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47078" y="3062868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30480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30480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2057400" y="914400"/>
            <a:ext cx="1447800" cy="6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Query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43000" y="1905000"/>
            <a:ext cx="32766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LINQ to HPC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5334000"/>
            <a:ext cx="22860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PLINQ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 rot="5400000">
            <a:off x="2590800" y="17145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15" idx="0"/>
          </p:cNvCxnSpPr>
          <p:nvPr/>
        </p:nvCxnSpPr>
        <p:spPr>
          <a:xfrm rot="5400000">
            <a:off x="1844433" y="2126001"/>
            <a:ext cx="700668" cy="117306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  <a:endCxn id="16" idx="0"/>
          </p:cNvCxnSpPr>
          <p:nvPr/>
        </p:nvCxnSpPr>
        <p:spPr>
          <a:xfrm rot="16200000" flipH="1">
            <a:off x="2447528" y="2695972"/>
            <a:ext cx="685800" cy="182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2"/>
            <a:endCxn id="17" idx="0"/>
          </p:cNvCxnSpPr>
          <p:nvPr/>
        </p:nvCxnSpPr>
        <p:spPr>
          <a:xfrm rot="16200000" flipH="1">
            <a:off x="3095228" y="2048272"/>
            <a:ext cx="685800" cy="13136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</p:cNvCxnSpPr>
          <p:nvPr/>
        </p:nvCxnSpPr>
        <p:spPr>
          <a:xfrm rot="5400000">
            <a:off x="831696" y="5706636"/>
            <a:ext cx="683941" cy="85306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2"/>
          </p:cNvCxnSpPr>
          <p:nvPr/>
        </p:nvCxnSpPr>
        <p:spPr>
          <a:xfrm rot="5400000">
            <a:off x="1104900" y="5981700"/>
            <a:ext cx="685800" cy="304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2"/>
          </p:cNvCxnSpPr>
          <p:nvPr/>
        </p:nvCxnSpPr>
        <p:spPr>
          <a:xfrm rot="16200000" flipH="1">
            <a:off x="1371600" y="6019800"/>
            <a:ext cx="685800" cy="228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0" idx="2"/>
          </p:cNvCxnSpPr>
          <p:nvPr/>
        </p:nvCxnSpPr>
        <p:spPr>
          <a:xfrm rot="16200000" flipH="1">
            <a:off x="1638300" y="5753100"/>
            <a:ext cx="685800" cy="7620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2"/>
            <a:endCxn id="53" idx="0"/>
          </p:cNvCxnSpPr>
          <p:nvPr/>
        </p:nvCxnSpPr>
        <p:spPr>
          <a:xfrm rot="5400000">
            <a:off x="1392576" y="4337292"/>
            <a:ext cx="423282" cy="803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838200" y="4552950"/>
            <a:ext cx="1524000" cy="457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Local query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53" idx="2"/>
            <a:endCxn id="20" idx="0"/>
          </p:cNvCxnSpPr>
          <p:nvPr/>
        </p:nvCxnSpPr>
        <p:spPr>
          <a:xfrm rot="5400000">
            <a:off x="1438275" y="5172075"/>
            <a:ext cx="32385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Good is it For?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6626" name="Picture 2" descr="C:\Users\mbudiu\AppData\Local\Microsoft\Windows\Temporary Internet Files\Content.IE5\ALO6T82F\MP900444275[1]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77" y="1600200"/>
            <a:ext cx="383984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44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3581400"/>
            <a:ext cx="47244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</a:t>
            </a:r>
            <a:r>
              <a:rPr lang="en-US" dirty="0" err="1" smtClean="0"/>
              <a:t>Kinect</a:t>
            </a:r>
            <a:r>
              <a:rPr lang="en-US" dirty="0" smtClean="0"/>
              <a:t>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37220" name="Picture 4" descr="http://www.mobilewhack.com/wp-content/pics/2009/06/natal-xbo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19200"/>
            <a:ext cx="5459105" cy="304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482" name="Picture 2" descr="http://www.tecnetico.com/wp-content/gallery/kinect-antes-conocido-como-project-natal-para-el-xbox-360-de-microsoft/kinect-xbox-360-descri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6" y="1676400"/>
            <a:ext cx="7467600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4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computation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35" y="1828801"/>
            <a:ext cx="634093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6948" y="6324600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://nuit-blanche.blogspot.com/2010/11/unsing-kinect-for-compressive-sensing.html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8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Input: Depth Map + RGB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33601"/>
            <a:ext cx="388351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0" descr="ballet-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799" y="2133601"/>
            <a:ext cx="3883511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6655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it hard?</a:t>
            </a:r>
            <a:endParaRPr lang="en-GB" dirty="0"/>
          </a:p>
        </p:txBody>
      </p:sp>
      <p:pic>
        <p:nvPicPr>
          <p:cNvPr id="4" name="Picture 9" descr="J:\images\aerial-silks-white-lm-350.jp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85348"/>
            <a:ext cx="2909977" cy="1987098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3" cstate="print"/>
          <a:srcRect t="50446" r="50614"/>
          <a:stretch>
            <a:fillRect/>
          </a:stretch>
        </p:blipFill>
        <p:spPr bwMode="auto">
          <a:xfrm>
            <a:off x="3279419" y="4168359"/>
            <a:ext cx="2714644" cy="195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134" y="4144440"/>
            <a:ext cx="2575836" cy="199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12" y="4143380"/>
            <a:ext cx="259114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39" y="1602759"/>
            <a:ext cx="4972926" cy="1952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929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1684572" cy="175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 descr="http://nxeassets.xbox.com/shaxam/0201/07/b8/07b8b5ed-4d19-4cb3-957f-d6e367f4c8a7.PNG?v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45" y="4191000"/>
            <a:ext cx="1612060" cy="17598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4800" y="1718358"/>
            <a:ext cx="1801048" cy="151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5710028" y="2325464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355600" y="1743165"/>
            <a:ext cx="1801048" cy="1465195"/>
            <a:chOff x="4756152" y="2646354"/>
            <a:chExt cx="3973506" cy="3185764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6152" y="2646354"/>
              <a:ext cx="3973506" cy="3185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/>
            <p:nvPr/>
          </p:nvSpPr>
          <p:spPr>
            <a:xfrm>
              <a:off x="6617369" y="4559969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828548" y="4507832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853218" y="3358747"/>
            <a:ext cx="2910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 segmentation</a:t>
            </a:r>
          </a:p>
          <a:p>
            <a:pPr algn="ctr"/>
            <a:r>
              <a:rPr lang="en-US" sz="2000" dirty="0" smtClean="0"/>
              <a:t>Player separation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394" y="5918896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Body Part Classifier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Skeletal Tracking Pipeline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878911"/>
            <a:ext cx="2133600" cy="365125"/>
          </a:xfrm>
        </p:spPr>
        <p:txBody>
          <a:bodyPr/>
          <a:lstStyle/>
          <a:p>
            <a:fld id="{4926CAD5-FC1A-4314-98C1-C0B7035AD44B}" type="slidenum">
              <a:rPr lang="en-US" smtClean="0">
                <a:solidFill>
                  <a:schemeClr val="tx1"/>
                </a:solidFill>
              </a:rPr>
              <a:t>39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9322" y="3316626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Depth map</a:t>
            </a:r>
            <a:endParaRPr lang="en-US" sz="2000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 cstate="print"/>
          <a:srcRect l="43148" t="49089" r="43277" b="23567"/>
          <a:stretch>
            <a:fillRect/>
          </a:stretch>
        </p:blipFill>
        <p:spPr bwMode="auto">
          <a:xfrm>
            <a:off x="906706" y="4199868"/>
            <a:ext cx="1742137" cy="1742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8498428" y="2316957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048000" y="4877883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5791200" y="4877883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048000" y="2339432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098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7" y="1826624"/>
            <a:ext cx="2384003" cy="149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371600" y="331662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Sensor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937061" y="5918896"/>
            <a:ext cx="1430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Body Part </a:t>
            </a:r>
            <a:br>
              <a:rPr lang="en-US" dirty="0" smtClean="0"/>
            </a:br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54930" y="5950860"/>
            <a:ext cx="9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Skeleton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74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3657600"/>
            <a:ext cx="8610600" cy="68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Execution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1752600"/>
            <a:ext cx="8610600" cy="6858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Computation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100" smtClean="0"/>
              <a:pPr/>
              <a:t>4</a:t>
            </a:fld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228600" y="4572000"/>
            <a:ext cx="8610600" cy="685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Storage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2743200"/>
            <a:ext cx="86106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Language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2667000"/>
            <a:ext cx="1676400" cy="2819400"/>
          </a:xfrm>
          <a:prstGeom prst="roundRect">
            <a:avLst>
              <a:gd name="adj" fmla="val 10898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Parallel	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Databases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38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Map-Reduce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338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GFS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chemeClr val="tx1"/>
                </a:solidFill>
              </a:rPr>
              <a:t>BigTable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39000" y="44958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DSC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39000" y="35052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239000" y="2667000"/>
            <a:ext cx="1524000" cy="8382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DryadLINQ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Scope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33800" y="2667000"/>
            <a:ext cx="1676400" cy="381000"/>
          </a:xfrm>
          <a:prstGeom prst="roundRect">
            <a:avLst>
              <a:gd name="adj" fmla="val 20206"/>
            </a:avLst>
          </a:prstGeom>
          <a:solidFill>
            <a:srgbClr val="C0C0C0">
              <a:alpha val="50196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Sawzall,FlumeJava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864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Hadoop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4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486400" y="2667000"/>
            <a:ext cx="1676400" cy="381000"/>
          </a:xfrm>
          <a:prstGeom prst="roundRect">
            <a:avLst>
              <a:gd name="adj" fmla="val 26999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Pig, Hive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0800" y="23622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19800" y="2362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≈SQL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2362200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LINQ, SQL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88707" y="2362200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Sawzall</a:t>
            </a:r>
            <a:r>
              <a:rPr lang="en-US" dirty="0" smtClean="0"/>
              <a:t>,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86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4" grpId="0" animBg="1"/>
      <p:bldP spid="16" grpId="0" animBg="1"/>
      <p:bldP spid="17" grpId="0" animBg="1"/>
      <p:bldP spid="21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 l="43148" t="49089" r="43277" b="23567"/>
          <a:stretch>
            <a:fillRect/>
          </a:stretch>
        </p:blipFill>
        <p:spPr bwMode="auto">
          <a:xfrm>
            <a:off x="6305534" y="2659443"/>
            <a:ext cx="2000266" cy="20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l="42879" t="15755" r="43546" b="56901"/>
          <a:stretch>
            <a:fillRect/>
          </a:stretch>
        </p:blipFill>
        <p:spPr bwMode="auto">
          <a:xfrm>
            <a:off x="742936" y="2685263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2971800" y="3418695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012" y="4876799"/>
            <a:ext cx="18101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Input</a:t>
            </a:r>
          </a:p>
          <a:p>
            <a:pPr algn="ctr"/>
            <a:r>
              <a:rPr lang="en-US" sz="2800" dirty="0" smtClean="0"/>
              <a:t>Depth map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31068" y="4876800"/>
            <a:ext cx="17491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Output</a:t>
            </a:r>
          </a:p>
          <a:p>
            <a:pPr algn="ctr"/>
            <a:r>
              <a:rPr lang="en-US" sz="2800" dirty="0" smtClean="0"/>
              <a:t>Body parts</a:t>
            </a:r>
            <a:endParaRPr lang="en-US" sz="2800" dirty="0"/>
          </a:p>
        </p:txBody>
      </p:sp>
      <p:sp>
        <p:nvSpPr>
          <p:cNvPr id="9" name="Right Arrow 8"/>
          <p:cNvSpPr/>
          <p:nvPr/>
        </p:nvSpPr>
        <p:spPr>
          <a:xfrm>
            <a:off x="5562600" y="3418695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81400" y="3048000"/>
            <a:ext cx="1828800" cy="121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Classifier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81400" y="4960203"/>
            <a:ext cx="18758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Runs on GPU </a:t>
            </a:r>
            <a:br>
              <a:rPr lang="en-US" sz="2400" dirty="0" smtClean="0"/>
            </a:br>
            <a:r>
              <a:rPr lang="en-US" sz="2400" dirty="0" smtClean="0"/>
              <a:t>@ </a:t>
            </a:r>
            <a:r>
              <a:rPr lang="en-US" sz="2400" dirty="0"/>
              <a:t>320x240</a:t>
            </a:r>
          </a:p>
        </p:txBody>
      </p:sp>
    </p:spTree>
    <p:extLst>
      <p:ext uri="{BB962C8B-B14F-4D97-AF65-F5344CB8AC3E}">
        <p14:creationId xmlns:p14="http://schemas.microsoft.com/office/powerpoint/2010/main" val="2761520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://t1.gstatic.com/images?q=tbn:ANd9GcQtd4ntJDyYF1J6UdBtUOoK-sJaUOQ9SRGhYQG3yi5-ALZZnvZ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23" y="1644539"/>
            <a:ext cx="1989384" cy="42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6477"/>
          </a:xfrm>
        </p:spPr>
        <p:txBody>
          <a:bodyPr/>
          <a:lstStyle/>
          <a:p>
            <a:r>
              <a:rPr lang="en-US" dirty="0" smtClean="0"/>
              <a:t>Motion Capture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41</a:t>
            </a:fld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646" y="2607186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489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Ground Truth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42</a:t>
            </a:fld>
            <a:endParaRPr lang="en-US"/>
          </a:p>
        </p:txBody>
      </p:sp>
      <p:grpSp>
        <p:nvGrpSpPr>
          <p:cNvPr id="4" name="Group 17"/>
          <p:cNvGrpSpPr/>
          <p:nvPr/>
        </p:nvGrpSpPr>
        <p:grpSpPr>
          <a:xfrm>
            <a:off x="708021" y="1371600"/>
            <a:ext cx="7673252" cy="2165075"/>
            <a:chOff x="470648" y="1285860"/>
            <a:chExt cx="8101880" cy="2286016"/>
          </a:xfrm>
        </p:grpSpPr>
        <p:grpSp>
          <p:nvGrpSpPr>
            <p:cNvPr id="5" name="Group 9"/>
            <p:cNvGrpSpPr/>
            <p:nvPr/>
          </p:nvGrpSpPr>
          <p:grpSpPr>
            <a:xfrm>
              <a:off x="470648" y="1285860"/>
              <a:ext cx="2958344" cy="2286016"/>
              <a:chOff x="-11001484" y="-4143428"/>
              <a:chExt cx="3143272" cy="2428916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141" t="23491" r="82265" b="54527"/>
              <a:stretch>
                <a:fillRect/>
              </a:stretch>
            </p:blipFill>
            <p:spPr bwMode="auto">
              <a:xfrm>
                <a:off x="-11001484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2761" t="23491" r="48645" b="54527"/>
              <a:stretch>
                <a:fillRect/>
              </a:stretch>
            </p:blipFill>
            <p:spPr bwMode="auto">
              <a:xfrm>
                <a:off x="-9429848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oup 16"/>
            <p:cNvGrpSpPr/>
            <p:nvPr/>
          </p:nvGrpSpPr>
          <p:grpSpPr>
            <a:xfrm>
              <a:off x="3571868" y="1285860"/>
              <a:ext cx="2571768" cy="2286016"/>
              <a:chOff x="-8286840" y="15644898"/>
              <a:chExt cx="2571768" cy="2286016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6601" t="33073" r="74695" b="35676"/>
              <a:stretch>
                <a:fillRect/>
              </a:stretch>
            </p:blipFill>
            <p:spPr bwMode="auto">
              <a:xfrm>
                <a:off x="-8286840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382" t="33073" r="32914" b="35676"/>
              <a:stretch>
                <a:fillRect/>
              </a:stretch>
            </p:blipFill>
            <p:spPr bwMode="auto">
              <a:xfrm>
                <a:off x="-7000956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" name="Group 11"/>
            <p:cNvGrpSpPr/>
            <p:nvPr/>
          </p:nvGrpSpPr>
          <p:grpSpPr>
            <a:xfrm>
              <a:off x="6286512" y="1285860"/>
              <a:ext cx="2286016" cy="2286016"/>
              <a:chOff x="-9501286" y="1428736"/>
              <a:chExt cx="2714644" cy="2714644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9661" t="59051" r="82917" b="16379"/>
              <a:stretch>
                <a:fillRect/>
              </a:stretch>
            </p:blipFill>
            <p:spPr bwMode="auto">
              <a:xfrm>
                <a:off x="-9501286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3255" t="59051" r="49323" b="16379"/>
              <a:stretch>
                <a:fillRect/>
              </a:stretch>
            </p:blipFill>
            <p:spPr bwMode="auto">
              <a:xfrm>
                <a:off x="-8143964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4" name="TextBox 13"/>
          <p:cNvSpPr txBox="1"/>
          <p:nvPr/>
        </p:nvSpPr>
        <p:spPr>
          <a:xfrm>
            <a:off x="838200" y="4436368"/>
            <a:ext cx="29282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3D </a:t>
            </a:r>
            <a:r>
              <a:rPr lang="en-US" sz="3200" dirty="0" smtClean="0"/>
              <a:t>avatar </a:t>
            </a:r>
            <a:r>
              <a:rPr lang="en-US" sz="3200" dirty="0" smtClean="0"/>
              <a:t>model</a:t>
            </a:r>
            <a:endParaRPr lang="en-US" sz="3200" dirty="0" smtClean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 l="37549" t="37875" r="52197" b="41211"/>
          <a:stretch>
            <a:fillRect/>
          </a:stretch>
        </p:blipFill>
        <p:spPr bwMode="auto">
          <a:xfrm>
            <a:off x="7000892" y="3853190"/>
            <a:ext cx="1714512" cy="262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 l="22168" t="32584" r="57324" b="25586"/>
          <a:stretch>
            <a:fillRect/>
          </a:stretch>
        </p:blipFill>
        <p:spPr bwMode="auto">
          <a:xfrm>
            <a:off x="4879244" y="3853190"/>
            <a:ext cx="1714512" cy="262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6651047" y="4978277"/>
            <a:ext cx="271061" cy="301179"/>
          </a:xfrm>
          <a:prstGeom prst="rightArrow">
            <a:avLst>
              <a:gd name="adj1" fmla="val 56667"/>
              <a:gd name="adj2" fmla="val 4244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 sz="1800" b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C:\Users\mbudiu\Pictures\US_Prd_Gbl_Xbox360_Elite_Sy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5562600"/>
            <a:ext cx="1066800" cy="1066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from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5400000">
            <a:off x="4780675" y="4117367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4076700" y="48768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3542425" y="3581400"/>
            <a:ext cx="278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Training examples</a:t>
            </a:r>
            <a:endParaRPr lang="en-US" sz="2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691403" y="4165839"/>
            <a:ext cx="224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Machine learning</a:t>
            </a:r>
            <a:endParaRPr lang="en-US" sz="2000" dirty="0"/>
          </a:p>
        </p:txBody>
      </p:sp>
      <p:sp>
        <p:nvSpPr>
          <p:cNvPr id="133" name="Right Arrow 132"/>
          <p:cNvSpPr/>
          <p:nvPr/>
        </p:nvSpPr>
        <p:spPr>
          <a:xfrm>
            <a:off x="3429000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>
            <a:off x="6117859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9"/>
          <p:cNvGrpSpPr/>
          <p:nvPr/>
        </p:nvGrpSpPr>
        <p:grpSpPr>
          <a:xfrm>
            <a:off x="1826353" y="4565948"/>
            <a:ext cx="6356363" cy="1994029"/>
            <a:chOff x="-10495533" y="-4143428"/>
            <a:chExt cx="7315637" cy="2461460"/>
          </a:xfrm>
        </p:grpSpPr>
        <p:pic>
          <p:nvPicPr>
            <p:cNvPr id="17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9141" t="23491" r="82265" b="54527"/>
            <a:stretch>
              <a:fillRect/>
            </a:stretch>
          </p:blipFill>
          <p:spPr bwMode="auto">
            <a:xfrm>
              <a:off x="-10495533" y="-4143428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42761" t="23491" r="48645" b="54527"/>
            <a:stretch>
              <a:fillRect/>
            </a:stretch>
          </p:blipFill>
          <p:spPr bwMode="auto">
            <a:xfrm>
              <a:off x="-4751532" y="-4110884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Rectangle 35"/>
          <p:cNvSpPr/>
          <p:nvPr/>
        </p:nvSpPr>
        <p:spPr>
          <a:xfrm>
            <a:off x="1678712" y="1272784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8430" y="1362072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982043" y="1510911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51761" y="1600199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996071" y="1689488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419600" y="1219200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599854" y="1362071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706968" y="1495407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800600" y="1600200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914012" y="1663312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52676" y="1796309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981569" y="1899744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5105400" y="19812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8" name="Rectangle 47"/>
          <p:cNvSpPr/>
          <p:nvPr/>
        </p:nvSpPr>
        <p:spPr>
          <a:xfrm>
            <a:off x="2190736" y="1789455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2342972" y="19812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8646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2" grpId="0" animBg="1"/>
      <p:bldP spid="124" grpId="0" animBg="1"/>
      <p:bldP spid="126" grpId="0"/>
      <p:bldP spid="127" grpId="0"/>
      <p:bldP spid="133" grpId="0" animBg="1"/>
      <p:bldP spid="1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74" y="18787"/>
            <a:ext cx="8229600" cy="952142"/>
          </a:xfrm>
        </p:spPr>
        <p:txBody>
          <a:bodyPr/>
          <a:lstStyle/>
          <a:p>
            <a:r>
              <a:rPr lang="en-US" dirty="0" smtClean="0"/>
              <a:t>Kinect Training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13464" y="4855552"/>
            <a:ext cx="2643948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13464" y="4322152"/>
            <a:ext cx="2643948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13464" y="3805687"/>
            <a:ext cx="2643948" cy="381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5497926" y="2127556"/>
            <a:ext cx="533400" cy="609600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172200" y="1897274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</a:t>
            </a:r>
          </a:p>
          <a:p>
            <a:pPr algn="ctr"/>
            <a:r>
              <a:rPr lang="en-US" dirty="0" smtClean="0"/>
              <a:t>forest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295400" y="3257490"/>
            <a:ext cx="3115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Millions </a:t>
            </a:r>
            <a:r>
              <a:rPr lang="en-US" sz="2000" i="1" dirty="0" smtClean="0"/>
              <a:t>of examples needed</a:t>
            </a:r>
            <a:endParaRPr lang="en-US" sz="2000" i="1" dirty="0"/>
          </a:p>
        </p:txBody>
      </p:sp>
      <p:sp>
        <p:nvSpPr>
          <p:cNvPr id="78" name="Rectangle 77"/>
          <p:cNvSpPr/>
          <p:nvPr/>
        </p:nvSpPr>
        <p:spPr>
          <a:xfrm>
            <a:off x="288048" y="1186442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57766" y="1275730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91379" y="1424569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1097" y="1513857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05407" y="1603146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028936" y="1132858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209190" y="1275729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316304" y="1409065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09936" y="1513858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523348" y="1576970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562012" y="1709967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590905" y="1813402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5"/>
          <p:cNvPicPr>
            <a:picLocks noChangeAspect="1" noChangeArrowheads="1"/>
          </p:cNvPicPr>
          <p:nvPr/>
        </p:nvPicPr>
        <p:blipFill>
          <a:blip r:embed="rId2" cstate="print"/>
          <a:srcRect l="43148" t="49089" r="43277" b="23567"/>
          <a:stretch>
            <a:fillRect/>
          </a:stretch>
        </p:blipFill>
        <p:spPr bwMode="auto">
          <a:xfrm>
            <a:off x="3714737" y="1607034"/>
            <a:ext cx="1693996" cy="169398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1" name="Rectangle 90"/>
          <p:cNvSpPr/>
          <p:nvPr/>
        </p:nvSpPr>
        <p:spPr>
          <a:xfrm>
            <a:off x="800072" y="1703113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2" cstate="print"/>
          <a:srcRect l="42879" t="15755" r="43546" b="56901"/>
          <a:stretch>
            <a:fillRect/>
          </a:stretch>
        </p:blipFill>
        <p:spPr bwMode="auto">
          <a:xfrm>
            <a:off x="952308" y="1607031"/>
            <a:ext cx="1693995" cy="169399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4613464" y="5410200"/>
            <a:ext cx="2643948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96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3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Highly efficient </a:t>
            </a:r>
            <a:r>
              <a:rPr lang="en-US" dirty="0" err="1" smtClean="0"/>
              <a:t>parallellization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1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303" y="1600200"/>
            <a:ext cx="65273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91000" y="5638800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82364" y="350967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machine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858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67400" y="6248400"/>
            <a:ext cx="2133600" cy="365125"/>
          </a:xfrm>
        </p:spPr>
        <p:txBody>
          <a:bodyPr/>
          <a:lstStyle/>
          <a:p>
            <a:fld id="{FC7F914F-062F-453F-B34B-BB004E9935E0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51017736"/>
              </p:ext>
            </p:extLst>
          </p:nvPr>
        </p:nvGraphicFramePr>
        <p:xfrm>
          <a:off x="0" y="1752600"/>
          <a:ext cx="3810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495800" y="2209800"/>
            <a:ext cx="4495800" cy="2835275"/>
            <a:chOff x="304800" y="1600200"/>
            <a:chExt cx="8724443" cy="5121275"/>
          </a:xfrm>
        </p:grpSpPr>
        <p:sp>
          <p:nvSpPr>
            <p:cNvPr id="10" name="Slide Number Placeholder 621"/>
            <p:cNvSpPr txBox="1">
              <a:spLocks/>
            </p:cNvSpPr>
            <p:nvPr/>
          </p:nvSpPr>
          <p:spPr>
            <a:xfrm>
              <a:off x="6553200" y="6356350"/>
              <a:ext cx="21336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C7F914F-062F-453F-B34B-BB004E9935E0}" type="slidenum"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46</a:t>
              </a:fld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41910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6" name="Picture 15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8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1600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0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4" name="Picture 23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7" name="Picture 16" descr="C:\Users\mbudiu\AppData\Local\Microsoft\Windows\Temporary Internet Files\Content.IE5\0W1FB6JX\MMj01781240000[1].gif"/>
            <p:cNvPicPr>
              <a:picLocks noChangeAspect="1" noChangeArrowheads="1" noCrop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4800" y="3429000"/>
              <a:ext cx="1219200" cy="1239187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447800" y="2743200"/>
              <a:ext cx="1371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1447800" y="2743200"/>
              <a:ext cx="2209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1447800" y="2743200"/>
              <a:ext cx="3048000" cy="130992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1447800" y="2743200"/>
              <a:ext cx="38862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1188360" y="4312560"/>
              <a:ext cx="1890480" cy="137160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447800" y="4053120"/>
              <a:ext cx="2209800" cy="18904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447800" y="4053120"/>
              <a:ext cx="3810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447800" y="4053120"/>
              <a:ext cx="4648200" cy="1904999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447800" y="4053120"/>
              <a:ext cx="5562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447800" y="4053120"/>
              <a:ext cx="3048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7800" y="4053120"/>
              <a:ext cx="6324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447800" y="4053120"/>
              <a:ext cx="7239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1447800" y="2743200"/>
              <a:ext cx="47244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447800" y="2743200"/>
              <a:ext cx="6400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47800" y="2743200"/>
              <a:ext cx="5562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447800" y="2743200"/>
              <a:ext cx="7315200" cy="1309922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733800" y="2743200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=</a:t>
            </a:r>
            <a:endParaRPr lang="en-US" sz="9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Dryad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Execution layer of Bing analytics</a:t>
            </a:r>
          </a:p>
          <a:p>
            <a:r>
              <a:rPr lang="en-US" dirty="0" smtClean="0"/>
              <a:t>Continuously deployed since 2006</a:t>
            </a:r>
          </a:p>
          <a:p>
            <a:r>
              <a:rPr lang="en-US" dirty="0" smtClean="0"/>
              <a:t>Running on &gt;&gt; 10</a:t>
            </a:r>
            <a:r>
              <a:rPr lang="en-US" baseline="30000" dirty="0" smtClean="0"/>
              <a:t>4 </a:t>
            </a:r>
            <a:r>
              <a:rPr lang="en-US" dirty="0" smtClean="0"/>
              <a:t>machines</a:t>
            </a:r>
          </a:p>
          <a:p>
            <a:r>
              <a:rPr lang="en-US" dirty="0" smtClean="0"/>
              <a:t>Sifting through &gt; 10Pb data daily</a:t>
            </a:r>
          </a:p>
          <a:p>
            <a:r>
              <a:rPr lang="en-US" dirty="0" smtClean="0"/>
              <a:t>Runs on clusters &gt; 3000 machines</a:t>
            </a:r>
          </a:p>
          <a:p>
            <a:r>
              <a:rPr lang="en-US" dirty="0" smtClean="0"/>
              <a:t>Handles jobs with &gt; 10</a:t>
            </a:r>
            <a:r>
              <a:rPr lang="en-US" baseline="30000" dirty="0" smtClean="0"/>
              <a:t>5 </a:t>
            </a:r>
            <a:r>
              <a:rPr lang="en-US" dirty="0" smtClean="0"/>
              <a:t>processes each</a:t>
            </a:r>
          </a:p>
          <a:p>
            <a:r>
              <a:rPr lang="en-US" dirty="0" smtClean="0"/>
              <a:t>Platform for rich software ecosystem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8546" name="Picture 2" descr="Image:Dryad1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066800"/>
            <a:ext cx="1741932" cy="4114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138706" y="5178725"/>
            <a:ext cx="1942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The Dryad</a:t>
            </a:r>
            <a:r>
              <a:rPr lang="en-US" dirty="0"/>
              <a:t>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 action="ppaction://hlinkfile" tooltip="Evelyn De Morgan"/>
              </a:rPr>
              <a:t>Evelyn </a:t>
            </a:r>
            <a:r>
              <a:rPr lang="en-US" dirty="0">
                <a:hlinkClick r:id="rId4" action="ppaction://hlinkfile" tooltip="Evelyn De Morgan"/>
              </a:rPr>
              <a:t>De Morgan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= Execution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2286000"/>
            <a:ext cx="44958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Job (application)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09600" y="3200400"/>
            <a:ext cx="44958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Dryad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609600" y="4114800"/>
            <a:ext cx="44958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Cluster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781800" y="2286000"/>
            <a:ext cx="17526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Pipeline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3200400"/>
            <a:ext cx="17526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Shell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781800" y="4114800"/>
            <a:ext cx="17526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Machine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2743200"/>
            <a:ext cx="99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≈</a:t>
            </a:r>
            <a:endParaRPr lang="en-US" sz="9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142"/>
          <p:cNvSpPr/>
          <p:nvPr/>
        </p:nvSpPr>
        <p:spPr>
          <a:xfrm>
            <a:off x="152400" y="3429000"/>
            <a:ext cx="8839200" cy="3276600"/>
          </a:xfrm>
          <a:prstGeom prst="roundRect">
            <a:avLst>
              <a:gd name="adj" fmla="val 1119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52400" y="990600"/>
            <a:ext cx="8839200" cy="2362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2-D 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754563"/>
          </a:xfrm>
        </p:spPr>
        <p:txBody>
          <a:bodyPr/>
          <a:lstStyle/>
          <a:p>
            <a:r>
              <a:rPr lang="en-US" dirty="0" smtClean="0"/>
              <a:t>Unix Pipes: 1-D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grep</a:t>
            </a:r>
            <a:r>
              <a:rPr lang="en-US" dirty="0" smtClean="0"/>
              <a:t> |  </a:t>
            </a:r>
            <a:r>
              <a:rPr lang="en-US" dirty="0" err="1" smtClean="0"/>
              <a:t>sed</a:t>
            </a:r>
            <a:r>
              <a:rPr lang="en-US" dirty="0" smtClean="0"/>
              <a:t>  | sort | </a:t>
            </a:r>
            <a:r>
              <a:rPr lang="en-US" dirty="0" err="1" smtClean="0"/>
              <a:t>awk</a:t>
            </a:r>
            <a:r>
              <a:rPr lang="en-US" dirty="0" smtClean="0"/>
              <a:t> |  </a:t>
            </a:r>
            <a:r>
              <a:rPr lang="en-US" dirty="0" err="1" smtClean="0"/>
              <a:t>perl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Dryad: 2-D</a:t>
            </a:r>
          </a:p>
          <a:p>
            <a:pPr>
              <a:buNone/>
            </a:pPr>
            <a:r>
              <a:rPr lang="en-US" dirty="0" smtClean="0"/>
              <a:t>	 grep</a:t>
            </a:r>
            <a:r>
              <a:rPr lang="en-US" baseline="30000" dirty="0" smtClean="0"/>
              <a:t>1000</a:t>
            </a:r>
            <a:r>
              <a:rPr lang="en-US" dirty="0" smtClean="0"/>
              <a:t> |  sed</a:t>
            </a:r>
            <a:r>
              <a:rPr lang="en-US" baseline="30000" dirty="0" smtClean="0"/>
              <a:t>500</a:t>
            </a:r>
            <a:r>
              <a:rPr lang="en-US" dirty="0" smtClean="0"/>
              <a:t>  | sort</a:t>
            </a:r>
            <a:r>
              <a:rPr lang="en-US" baseline="30000" dirty="0" smtClean="0"/>
              <a:t>1000 </a:t>
            </a:r>
            <a:r>
              <a:rPr lang="en-US" dirty="0" smtClean="0"/>
              <a:t>| awk</a:t>
            </a:r>
            <a:r>
              <a:rPr lang="en-US" baseline="30000" dirty="0" smtClean="0"/>
              <a:t>500</a:t>
            </a:r>
            <a:r>
              <a:rPr lang="en-US" dirty="0" smtClean="0"/>
              <a:t> |  perl</a:t>
            </a:r>
            <a:r>
              <a:rPr lang="en-US" baseline="30000" dirty="0" smtClean="0"/>
              <a:t>50</a:t>
            </a:r>
          </a:p>
          <a:p>
            <a:endParaRPr lang="en-US" dirty="0" smtClean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47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90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57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8674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098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528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96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264024" y="4542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404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464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988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2838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  <a:endCxn id="35" idx="1"/>
          </p:cNvCxnSpPr>
          <p:nvPr/>
        </p:nvCxnSpPr>
        <p:spPr>
          <a:xfrm>
            <a:off x="2026024" y="4809341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6" idx="1"/>
          </p:cNvCxnSpPr>
          <p:nvPr/>
        </p:nvCxnSpPr>
        <p:spPr>
          <a:xfrm flipV="1">
            <a:off x="3702424" y="4885541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6" idx="3"/>
            <a:endCxn id="61" idx="1"/>
          </p:cNvCxnSpPr>
          <p:nvPr/>
        </p:nvCxnSpPr>
        <p:spPr>
          <a:xfrm>
            <a:off x="5226424" y="4885541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38" idx="1"/>
          </p:cNvCxnSpPr>
          <p:nvPr/>
        </p:nvCxnSpPr>
        <p:spPr>
          <a:xfrm>
            <a:off x="6750424" y="4885541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264024" y="5380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264024" y="6034256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940424" y="5761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464424" y="5457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464424" y="6066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988424" y="5685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53" idx="3"/>
            <a:endCxn id="55" idx="1"/>
          </p:cNvCxnSpPr>
          <p:nvPr/>
        </p:nvCxnSpPr>
        <p:spPr>
          <a:xfrm>
            <a:off x="2026024" y="5647541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4" idx="3"/>
            <a:endCxn id="55" idx="1"/>
          </p:cNvCxnSpPr>
          <p:nvPr/>
        </p:nvCxnSpPr>
        <p:spPr>
          <a:xfrm flipV="1">
            <a:off x="2026024" y="6028541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3"/>
            <a:endCxn id="59" idx="1"/>
          </p:cNvCxnSpPr>
          <p:nvPr/>
        </p:nvCxnSpPr>
        <p:spPr>
          <a:xfrm flipV="1">
            <a:off x="3702424" y="57237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5" idx="3"/>
            <a:endCxn id="60" idx="1"/>
          </p:cNvCxnSpPr>
          <p:nvPr/>
        </p:nvCxnSpPr>
        <p:spPr>
          <a:xfrm>
            <a:off x="3702424" y="60285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0" idx="3"/>
            <a:endCxn id="61" idx="1"/>
          </p:cNvCxnSpPr>
          <p:nvPr/>
        </p:nvCxnSpPr>
        <p:spPr>
          <a:xfrm flipV="1">
            <a:off x="5226424" y="5952341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1" idx="1"/>
          </p:cNvCxnSpPr>
          <p:nvPr/>
        </p:nvCxnSpPr>
        <p:spPr>
          <a:xfrm>
            <a:off x="5226424" y="5723741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629400" y="2661509"/>
            <a:ext cx="506506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918139" y="2661509"/>
            <a:ext cx="529661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8" idx="3"/>
            <a:endCxn id="34" idx="1"/>
          </p:cNvCxnSpPr>
          <p:nvPr/>
        </p:nvCxnSpPr>
        <p:spPr>
          <a:xfrm>
            <a:off x="868834" y="4809341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9" idx="3"/>
            <a:endCxn id="53" idx="1"/>
          </p:cNvCxnSpPr>
          <p:nvPr/>
        </p:nvCxnSpPr>
        <p:spPr>
          <a:xfrm flipV="1">
            <a:off x="841939" y="5647541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20" idx="3"/>
          </p:cNvCxnSpPr>
          <p:nvPr/>
        </p:nvCxnSpPr>
        <p:spPr>
          <a:xfrm flipV="1">
            <a:off x="841940" y="6301750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6" idx="3"/>
            <a:endCxn id="37" idx="1"/>
          </p:cNvCxnSpPr>
          <p:nvPr/>
        </p:nvCxnSpPr>
        <p:spPr>
          <a:xfrm>
            <a:off x="5226424" y="4885541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9" idx="3"/>
            <a:endCxn id="37" idx="1"/>
          </p:cNvCxnSpPr>
          <p:nvPr/>
        </p:nvCxnSpPr>
        <p:spPr>
          <a:xfrm flipV="1">
            <a:off x="5226424" y="4885541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0" idx="3"/>
            <a:endCxn id="37" idx="1"/>
          </p:cNvCxnSpPr>
          <p:nvPr/>
        </p:nvCxnSpPr>
        <p:spPr>
          <a:xfrm flipV="1">
            <a:off x="5226424" y="4885541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1" idx="3"/>
            <a:endCxn id="38" idx="1"/>
          </p:cNvCxnSpPr>
          <p:nvPr/>
        </p:nvCxnSpPr>
        <p:spPr>
          <a:xfrm flipV="1">
            <a:off x="6750424" y="5342741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38" idx="3"/>
            <a:endCxn id="121" idx="1"/>
          </p:cNvCxnSpPr>
          <p:nvPr/>
        </p:nvCxnSpPr>
        <p:spPr>
          <a:xfrm>
            <a:off x="8045824" y="5342741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5906" y="2362200"/>
            <a:ext cx="613339" cy="621030"/>
          </a:xfrm>
          <a:prstGeom prst="rect">
            <a:avLst/>
          </a:prstGeom>
          <a:noFill/>
        </p:spPr>
      </p:pic>
      <p:pic>
        <p:nvPicPr>
          <p:cNvPr id="11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62200"/>
            <a:ext cx="613339" cy="621030"/>
          </a:xfrm>
          <a:prstGeom prst="rect">
            <a:avLst/>
          </a:prstGeom>
          <a:noFill/>
        </p:spPr>
      </p:pic>
      <p:pic>
        <p:nvPicPr>
          <p:cNvPr id="11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4498826"/>
            <a:ext cx="613339" cy="621030"/>
          </a:xfrm>
          <a:prstGeom prst="rect">
            <a:avLst/>
          </a:prstGeom>
          <a:noFill/>
        </p:spPr>
      </p:pic>
      <p:pic>
        <p:nvPicPr>
          <p:cNvPr id="11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45991"/>
            <a:ext cx="613339" cy="621030"/>
          </a:xfrm>
          <a:prstGeom prst="rect">
            <a:avLst/>
          </a:prstGeom>
          <a:noFill/>
        </p:spPr>
      </p:pic>
      <p:pic>
        <p:nvPicPr>
          <p:cNvPr id="12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6008370"/>
            <a:ext cx="613339" cy="621030"/>
          </a:xfrm>
          <a:prstGeom prst="rect">
            <a:avLst/>
          </a:prstGeom>
          <a:noFill/>
        </p:spPr>
      </p:pic>
      <p:pic>
        <p:nvPicPr>
          <p:cNvPr id="12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5035699"/>
            <a:ext cx="613339" cy="621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3" grpId="0" animBg="1"/>
      <p:bldP spid="54" grpId="0" animBg="1"/>
      <p:bldP spid="55" grpId="0" animBg="1"/>
      <p:bldP spid="59" grpId="0" animBg="1"/>
      <p:bldP spid="60" grpId="0" animBg="1"/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64024" y="4735830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26024" y="4730115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194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1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800600"/>
            <a:ext cx="281940" cy="4876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>
  <documentManagement>
    <ContentTypeId xmlns="http://schemas.microsoft.com/sharepoint/v3">0x00C251B3E704BEF844A3664A2BBF8FF4D1</ContentTypeId>
    <_SourceUrl xmlns="http://schemas.microsoft.com/sharepoint/v3" xsi:nil="true"/>
    <AutoVersionDisabled xmlns="http://schemas.microsoft.com/sharepoint/v3">false</AutoVersionDisabled>
    <ItemType xmlns="http://schemas.microsoft.com/sharepoint/v3">1</ItemType>
    <Order xmlns="http://schemas.microsoft.com/sharepoint/v3" xsi:nil="true"/>
    <_SharedFileIndex xmlns="http://schemas.microsoft.com/sharepoint/v3" xsi:nil="true"/>
    <MetaInfo xmlns="http://schemas.microsoft.com/sharepoint/v3" xsi:nil="true"/>
    <Description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_Docs_" ma:contentTypeID="0x00C251B3E704BEF844A3664A2BBF8FF4D1" ma:contentTypeVersion="" ma:contentTypeDescription="" ma:contentTypeScope="" ma:versionID="3a2edab3f8627e899226e7941b56143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3e5d9eca856144ce6ca1da655f95619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ContentType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MetaInfo" minOccurs="0"/>
                <xsd:element ref="ns1:_Level" minOccurs="0"/>
                <xsd:element ref="ns1:_IsCurrentVersion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AutoVersionDisabled" minOccurs="0"/>
                <xsd:element ref="ns1:ItemType" minOccurs="0"/>
                <xsd:element ref="ns1:Descrip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ID" ma:index="0" nillable="true" ma:displayName="ID" ma:internalName="ID" ma:readOnly="true">
      <xsd:simpleType>
        <xsd:restriction base="dms:Unknown"/>
      </xsd:simpleType>
    </xsd:element>
    <xsd:element name="ContentTypeId" ma:index="1" nillable="true" ma:displayName="Content Type ID" ma:hidden="true" ma:internalName="ContentTypeId" ma:readOnly="true">
      <xsd:simpleType>
        <xsd:restriction base="dms:Unknown"/>
      </xsd:simpleType>
    </xsd:element>
    <xsd:element name="Author" ma:index="4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6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7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8" nillable="true" ma:displayName="Copy Source" ma:internalName="_CopySource" ma:readOnly="true">
      <xsd:simpleType>
        <xsd:restriction base="dms:Text"/>
      </xsd:simpleType>
    </xsd:element>
    <xsd:element name="_ModerationStatus" ma:index="9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10" nillable="true" ma:displayName="Approver Comments" ma:hidden="true" ma:internalName="_ModerationComments" ma:readOnly="true">
      <xsd:simpleType>
        <xsd:restriction base="dms:Note"/>
      </xsd:simpleType>
    </xsd:element>
    <xsd:element name="FileRef" ma:index="11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12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13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4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5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6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8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19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20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22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23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24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2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2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27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File_x0020_Type" ma:index="3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3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33" nillable="true" ma:displayName="Source Url" ma:hidden="true" ma:internalName="_SourceUrl">
      <xsd:simpleType>
        <xsd:restriction base="dms:Text"/>
      </xsd:simpleType>
    </xsd:element>
    <xsd:element name="_SharedFileIndex" ma:index="34" nillable="true" ma:displayName="Shared File Index" ma:hidden="true" ma:internalName="_SharedFileIndex">
      <xsd:simpleType>
        <xsd:restriction base="dms:Text"/>
      </xsd:simpleType>
    </xsd:element>
    <xsd:element name="MetaInfo" ma:index="44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45" nillable="true" ma:displayName="Level" ma:hidden="true" ma:internalName="_Level" ma:readOnly="true">
      <xsd:simpleType>
        <xsd:restriction base="dms:Unknown"/>
      </xsd:simpleType>
    </xsd:element>
    <xsd:element name="_IsCurrentVersion" ma:index="46" nillable="true" ma:displayName="Is Current Version" ma:hidden="true" ma:internalName="_IsCurrentVersion" ma:readOnly="true">
      <xsd:simpleType>
        <xsd:restriction base="dms:Boolean"/>
      </xsd:simpleType>
    </xsd:element>
    <xsd:element name="owshiddenversion" ma:index="50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51" nillable="true" ma:displayName="UI Version" ma:hidden="true" ma:internalName="_UIVersion" ma:readOnly="true">
      <xsd:simpleType>
        <xsd:restriction base="dms:Unknown"/>
      </xsd:simpleType>
    </xsd:element>
    <xsd:element name="_UIVersionString" ma:index="52" nillable="true" ma:displayName="Version" ma:internalName="_UIVersionString" ma:readOnly="true">
      <xsd:simpleType>
        <xsd:restriction base="dms:Text"/>
      </xsd:simpleType>
    </xsd:element>
    <xsd:element name="InstanceID" ma:index="53" nillable="true" ma:displayName="Instance ID" ma:hidden="true" ma:internalName="InstanceID" ma:readOnly="true">
      <xsd:simpleType>
        <xsd:restriction base="dms:Unknown"/>
      </xsd:simpleType>
    </xsd:element>
    <xsd:element name="Order" ma:index="54" nillable="true" ma:displayName="Order" ma:hidden="true" ma:internalName="Order">
      <xsd:simpleType>
        <xsd:restriction base="dms:Number"/>
      </xsd:simpleType>
    </xsd:element>
    <xsd:element name="GUID" ma:index="55" nillable="true" ma:displayName="GUID" ma:hidden="true" ma:internalName="GUID" ma:readOnly="true">
      <xsd:simpleType>
        <xsd:restriction base="dms:Unknown"/>
      </xsd:simpleType>
    </xsd:element>
    <xsd:element name="WorkflowVersion" ma:index="56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7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8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59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AutoVersionDisabled" ma:index="60" nillable="true" ma:displayName="AutoVersionDisabled" ma:default="FALSE" ma:hidden="true" ma:internalName="AutoVersionDisabled">
      <xsd:simpleType>
        <xsd:restriction base="dms:Boolean"/>
      </xsd:simpleType>
    </xsd:element>
    <xsd:element name="ItemType" ma:index="61" nillable="true" ma:displayName="ItemType" ma:default="1" ma:hidden="true" ma:internalName="ItemType">
      <xsd:simpleType>
        <xsd:restriction base="dms:Unknown"/>
      </xsd:simpleType>
    </xsd:element>
    <xsd:element name="Description" ma:index="62" nillable="true" ma:displayName="Description" ma:hidden="true" ma:internalName="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 ma:readOnly="tru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587CAA6-56CE-4528-8B3E-FAD82F967BCC}">
  <ds:schemaRefs>
    <ds:schemaRef ds:uri="http://purl.org/dc/elements/1.1/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69386E3-875D-42CC-841F-9DECCC141D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44905</TotalTime>
  <Words>968</Words>
  <Application>Microsoft Office PowerPoint</Application>
  <PresentationFormat>On-screen Show (4:3)</PresentationFormat>
  <Paragraphs>355</Paragraphs>
  <Slides>46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Programming clusters with DryadLINQ </vt:lpstr>
      <vt:lpstr>Design Space</vt:lpstr>
      <vt:lpstr>Software Stack</vt:lpstr>
      <vt:lpstr>Data-Parallel Computation</vt:lpstr>
      <vt:lpstr>Dryad</vt:lpstr>
      <vt:lpstr>Dryad = Execution Layer</vt:lpstr>
      <vt:lpstr>2-D Piping</vt:lpstr>
      <vt:lpstr>Virtualized 2-D Pipelines</vt:lpstr>
      <vt:lpstr>Virtualized 2-D Pipelines</vt:lpstr>
      <vt:lpstr>Virtualized 2-D Pipelines</vt:lpstr>
      <vt:lpstr>Virtualized 2-D Pipelines</vt:lpstr>
      <vt:lpstr>Virtualized 2-D Pipelines</vt:lpstr>
      <vt:lpstr>Dryad Job Structure</vt:lpstr>
      <vt:lpstr>Dryad System Architecture</vt:lpstr>
      <vt:lpstr>Fault Tolerance</vt:lpstr>
      <vt:lpstr>LINQ</vt:lpstr>
      <vt:lpstr>LINQ = .Net+ Queries</vt:lpstr>
      <vt:lpstr>Collections</vt:lpstr>
      <vt:lpstr>DryadLINQ Data Model</vt:lpstr>
      <vt:lpstr>DryadLINQ = LINQ + Dryad</vt:lpstr>
      <vt:lpstr>Demo</vt:lpstr>
      <vt:lpstr>Example: counting lines</vt:lpstr>
      <vt:lpstr>Example: counting words</vt:lpstr>
      <vt:lpstr>Example: counting unique words</vt:lpstr>
      <vt:lpstr>Example: word histogram</vt:lpstr>
      <vt:lpstr>Example: high-frequency words</vt:lpstr>
      <vt:lpstr>Example: words by frequency</vt:lpstr>
      <vt:lpstr>Example: Map-Reduce</vt:lpstr>
      <vt:lpstr>Expectation Maximization</vt:lpstr>
      <vt:lpstr>Probabilistic Index Maps</vt:lpstr>
      <vt:lpstr>Language Summary</vt:lpstr>
      <vt:lpstr>Using PLINQ</vt:lpstr>
      <vt:lpstr>So, What Good is it For?</vt:lpstr>
      <vt:lpstr>Application: Kinect Training</vt:lpstr>
      <vt:lpstr>Input device</vt:lpstr>
      <vt:lpstr>Depth computation</vt:lpstr>
      <vt:lpstr>Vision Input: Depth Map + RGB</vt:lpstr>
      <vt:lpstr>Why is it hard?</vt:lpstr>
      <vt:lpstr>Skeletal Tracking Pipeline</vt:lpstr>
      <vt:lpstr>The Classifier</vt:lpstr>
      <vt:lpstr>Motion Capture</vt:lpstr>
      <vt:lpstr>Ground Truth Data</vt:lpstr>
      <vt:lpstr>Learn from Data</vt:lpstr>
      <vt:lpstr>Kinect Training</vt:lpstr>
      <vt:lpstr>Highly efficient parallellization</vt:lpstr>
      <vt:lpstr>Conclusions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Computing with Dryad</dc:title>
  <dc:creator>Mihai Budiu</dc:creator>
  <cp:lastModifiedBy>Mihai Budiu</cp:lastModifiedBy>
  <cp:revision>729</cp:revision>
  <dcterms:created xsi:type="dcterms:W3CDTF">2008-02-12T01:28:42Z</dcterms:created>
  <dcterms:modified xsi:type="dcterms:W3CDTF">2011-12-03T02:05:54Z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ddDocumentEventProcessedFirstTime">
    <vt:lpwstr>True</vt:lpwstr>
  </property>
  <property fmtid="{D5CDD505-2E9C-101B-9397-08002B2CF9AE}" pid="3" name="AddDocumentEventProcessedFileUniqueId">
    <vt:lpwstr>c4bd8f56-f9c6-4668-b386-e50e818da9d4</vt:lpwstr>
  </property>
  <property fmtid="{D5CDD505-2E9C-101B-9397-08002B2CF9AE}" pid="4" name="LastObjectUpdateEventProcessedVersion">
    <vt:lpwstr>2.0</vt:lpwstr>
  </property>
</Properties>
</file>